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82" r:id="rId5"/>
    <p:sldMasterId id="2147483657" r:id="rId6"/>
  </p:sldMasterIdLst>
  <p:notesMasterIdLst>
    <p:notesMasterId r:id="rId18"/>
  </p:notesMasterIdLst>
  <p:sldIdLst>
    <p:sldId id="310" r:id="rId7"/>
    <p:sldId id="321" r:id="rId8"/>
    <p:sldId id="322" r:id="rId9"/>
    <p:sldId id="323" r:id="rId10"/>
    <p:sldId id="316" r:id="rId11"/>
    <p:sldId id="317" r:id="rId12"/>
    <p:sldId id="318" r:id="rId13"/>
    <p:sldId id="324" r:id="rId14"/>
    <p:sldId id="325" r:id="rId15"/>
    <p:sldId id="326" r:id="rId16"/>
    <p:sldId id="327" r:id="rId17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024"/>
    <a:srgbClr val="EE1227"/>
    <a:srgbClr val="C41239"/>
    <a:srgbClr val="E40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B57637-6E65-4C21-B077-F4EACC8BBB6E}" v="21" dt="2022-03-11T14:05:33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84257" autoAdjust="0"/>
  </p:normalViewPr>
  <p:slideViewPr>
    <p:cSldViewPr snapToGrid="0">
      <p:cViewPr varScale="1">
        <p:scale>
          <a:sx n="66" d="100"/>
          <a:sy n="66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0346F-80C6-4E54-B8E1-D3DAC3B44554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599" y="4777367"/>
            <a:ext cx="5335893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4165E-0C7D-4D2D-BB23-AFA59AC68E0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943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6939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251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835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050" y="1656679"/>
            <a:ext cx="8659903" cy="88929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000" b="1" baseline="0">
                <a:solidFill>
                  <a:schemeClr val="tx1"/>
                </a:solidFill>
                <a:latin typeface="Frutiger LT Com 45 Light" panose="020B0403030504020204" pitchFamily="34" charset="0"/>
              </a:defRPr>
            </a:lvl1pPr>
          </a:lstStyle>
          <a:p>
            <a:r>
              <a:rPr lang="de-DE" dirty="0"/>
              <a:t>Im Kleinen </a:t>
            </a:r>
            <a:r>
              <a:rPr lang="de-DE" dirty="0" err="1"/>
              <a:t>Grosses</a:t>
            </a:r>
            <a:r>
              <a:rPr lang="de-DE" dirty="0"/>
              <a:t> bewirken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1682" y="3775941"/>
            <a:ext cx="2042315" cy="2496279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4"/>
          </p:nvPr>
        </p:nvSpPr>
        <p:spPr>
          <a:xfrm>
            <a:off x="2448136" y="3775941"/>
            <a:ext cx="2029736" cy="2496279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11" name="Bildplatzhalter 8"/>
          <p:cNvSpPr>
            <a:spLocks noGrp="1"/>
          </p:cNvSpPr>
          <p:nvPr>
            <p:ph type="pic" sz="quarter" idx="15"/>
          </p:nvPr>
        </p:nvSpPr>
        <p:spPr>
          <a:xfrm>
            <a:off x="4550487" y="3775941"/>
            <a:ext cx="4260028" cy="2496279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82" y="312036"/>
            <a:ext cx="1872762" cy="709935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6" hasCustomPrompt="1"/>
          </p:nvPr>
        </p:nvSpPr>
        <p:spPr>
          <a:xfrm>
            <a:off x="241300" y="2716213"/>
            <a:ext cx="8661400" cy="6461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Vorname Name, Funktion</a:t>
            </a:r>
          </a:p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75414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144000" y="144000"/>
            <a:ext cx="8856000" cy="6588000"/>
          </a:xfrm>
          <a:prstGeom prst="rect">
            <a:avLst/>
          </a:prstGeom>
        </p:spPr>
        <p:txBody>
          <a:bodyPr/>
          <a:lstStyle>
            <a:lvl1pPr>
              <a:defRPr lang="de-CH"/>
            </a:lvl1pPr>
          </a:lstStyle>
          <a:p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8273762" y="6003579"/>
            <a:ext cx="828259" cy="828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487"/>
          <a:stretch/>
        </p:blipFill>
        <p:spPr>
          <a:xfrm>
            <a:off x="8407873" y="6137158"/>
            <a:ext cx="62176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5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hne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953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110" y="659642"/>
            <a:ext cx="8155781" cy="6091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94111" y="2133599"/>
            <a:ext cx="3943350" cy="406717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F1FA149-F2B9-433F-AF46-8C4D9BC6744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6540" y="2133599"/>
            <a:ext cx="3943350" cy="406717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F5BAE66C-7D0C-45F0-94A5-0C2AB9216C1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1FAB4B-F644-422C-A270-BBDB04C03E6F}" type="datetime1">
              <a:rPr lang="de-CH" smtClean="0"/>
              <a:t>10.05.2022</a:t>
            </a:fld>
            <a:r>
              <a:rPr lang="de-CH"/>
              <a:t> |</a:t>
            </a:r>
            <a:endParaRPr lang="de-CH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F091A5B-2CA2-4B1D-8853-292243AB83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/>
              <a:t>UE05: Ethik und Moral</a:t>
            </a:r>
            <a:endParaRPr lang="de-CH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DE99F4C-D841-471A-840C-2B102D3D54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|</a:t>
            </a:r>
            <a:endParaRPr lang="de-CH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1C4619BB-FC15-4DF8-B1D0-5D4DD1818C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4109" y="1304765"/>
            <a:ext cx="8155783" cy="540059"/>
          </a:xfrm>
        </p:spPr>
        <p:txBody>
          <a:bodyPr/>
          <a:lstStyle>
            <a:lvl1pPr>
              <a:spcBef>
                <a:spcPts val="0"/>
              </a:spcBef>
              <a:defRPr>
                <a:solidFill>
                  <a:schemeClr val="accent2"/>
                </a:solidFill>
              </a:defRPr>
            </a:lvl1pPr>
          </a:lstStyle>
          <a:p>
            <a:r>
              <a:rPr lang="de-CH" noProof="0" dirty="0"/>
              <a:t>Untertitel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417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481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692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9426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0612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5282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954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967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2804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 dirty="0"/>
              <a:t>Brückenbauerinnen, Irene Zwetsch, Projektleiterin, September 2019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5C84-6D2D-49C8-AEE6-60F32E4B934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476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38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3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4110" y="659642"/>
            <a:ext cx="8155781" cy="6091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4110" y="2133599"/>
            <a:ext cx="8155781" cy="40671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04735" y="6652800"/>
            <a:ext cx="408498" cy="108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563">
                <a:solidFill>
                  <a:schemeClr val="tx2"/>
                </a:solidFill>
              </a:defRPr>
            </a:lvl1pPr>
          </a:lstStyle>
          <a:p>
            <a:fld id="{47E7DEF3-542D-458B-88FC-ED1816583594}" type="datetime1">
              <a:rPr lang="de-CH" smtClean="0"/>
              <a:t>10.05.2022</a:t>
            </a:fld>
            <a:r>
              <a:rPr lang="de-CH" dirty="0"/>
              <a:t>|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31123" y="6652800"/>
            <a:ext cx="2905862" cy="108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563">
                <a:solidFill>
                  <a:schemeClr val="tx2"/>
                </a:solidFill>
              </a:defRPr>
            </a:lvl1pPr>
          </a:lstStyle>
          <a:p>
            <a:r>
              <a:rPr lang="de-CH" noProof="0"/>
              <a:t>UE05: Ethik und Moral</a:t>
            </a:r>
            <a:endParaRPr lang="de-CH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9592" y="6652800"/>
            <a:ext cx="189022" cy="10801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563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r>
              <a:rPr lang="de-CH" dirty="0"/>
              <a:t> |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450" spc="3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0F1DD7A-1EF6-43DF-8BE6-40BF906872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401" y="6303601"/>
            <a:ext cx="330398" cy="44053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EC4CE833-F5BD-4258-BDCC-FA9FC521BC27}"/>
              </a:ext>
            </a:extLst>
          </p:cNvPr>
          <p:cNvSpPr txBox="1"/>
          <p:nvPr userDrawn="1"/>
        </p:nvSpPr>
        <p:spPr>
          <a:xfrm>
            <a:off x="494110" y="6652800"/>
            <a:ext cx="350823" cy="1080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CH" sz="563" b="1" dirty="0">
                <a:solidFill>
                  <a:schemeClr val="tx2"/>
                </a:solidFill>
              </a:rPr>
              <a:t>HEKS</a:t>
            </a:r>
            <a:endParaRPr lang="en-US" sz="563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8288" indent="-26828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6828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Roboto" panose="02000000000000000000" pitchFamily="2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7305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Roboto" panose="02000000000000000000" pitchFamily="2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1" userDrawn="1">
          <p15:clr>
            <a:srgbClr val="F26B43"/>
          </p15:clr>
        </p15:guide>
        <p15:guide id="6" pos="5449" userDrawn="1">
          <p15:clr>
            <a:srgbClr val="F26B43"/>
          </p15:clr>
        </p15:guide>
        <p15:guide id="9" orient="horz" pos="3906" userDrawn="1">
          <p15:clr>
            <a:srgbClr val="F26B43"/>
          </p15:clr>
        </p15:guide>
        <p15:guide id="11" orient="horz" pos="13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Ein Bild, das Person, Frau, Wand, drinnen enthält.&#10;&#10;Automatisch generierte Beschreibung">
            <a:extLst>
              <a:ext uri="{FF2B5EF4-FFF2-40B4-BE49-F238E27FC236}">
                <a16:creationId xmlns:a16="http://schemas.microsoft.com/office/drawing/2014/main" id="{4F262526-61A6-4CE8-A7D5-0F3DE186A5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9" r="25646" b="-3"/>
          <a:stretch/>
        </p:blipFill>
        <p:spPr>
          <a:xfrm>
            <a:off x="20" y="10"/>
            <a:ext cx="2227828" cy="3383269"/>
          </a:xfrm>
          <a:prstGeom prst="rect">
            <a:avLst/>
          </a:prstGeom>
        </p:spPr>
      </p:pic>
      <p:pic>
        <p:nvPicPr>
          <p:cNvPr id="4" name="Grafik 3" descr="Ein Bild, das Person, Wand, drinnen, haltend enthält.&#10;&#10;Automatisch generierte Beschreibung">
            <a:extLst>
              <a:ext uri="{FF2B5EF4-FFF2-40B4-BE49-F238E27FC236}">
                <a16:creationId xmlns:a16="http://schemas.microsoft.com/office/drawing/2014/main" id="{6303C992-6C1C-4D1F-B6FE-469C2259FB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4" r="41325" b="1"/>
          <a:stretch/>
        </p:blipFill>
        <p:spPr>
          <a:xfrm>
            <a:off x="2304717" y="10"/>
            <a:ext cx="2227848" cy="338326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9C706D7-AB39-43D1-9EDF-2B567C9320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" r="49561" b="-3"/>
          <a:stretch/>
        </p:blipFill>
        <p:spPr>
          <a:xfrm>
            <a:off x="4609431" y="10"/>
            <a:ext cx="2228850" cy="338326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B629440-F391-405C-BA22-8116E8BAE9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7" r="12718" b="-3"/>
          <a:stretch/>
        </p:blipFill>
        <p:spPr>
          <a:xfrm>
            <a:off x="6915150" y="10"/>
            <a:ext cx="2228850" cy="338326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9232CBC-F23B-4059-9318-B5E22509D9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r="9944" b="-4"/>
          <a:stretch/>
        </p:blipFill>
        <p:spPr>
          <a:xfrm>
            <a:off x="-763" y="3474720"/>
            <a:ext cx="4533328" cy="33832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9432" y="3474720"/>
            <a:ext cx="4534568" cy="3383281"/>
          </a:xfrm>
          <a:prstGeom prst="rect">
            <a:avLst/>
          </a:prstGeom>
          <a:solidFill>
            <a:srgbClr val="0F8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4C459DD-28C1-4D41-A439-D28AB5971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8739" y="3799272"/>
            <a:ext cx="3895311" cy="637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Brückenbauer:innen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B75784B-400D-4453-81EE-EF5CD7565D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9736" y="5632191"/>
            <a:ext cx="4024957" cy="6371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b="0" dirty="0" err="1">
                <a:solidFill>
                  <a:srgbClr val="FFFFFF"/>
                </a:solidFill>
              </a:rPr>
              <a:t>Brückenbauer:innen</a:t>
            </a:r>
            <a:r>
              <a:rPr lang="en-US" sz="1600" b="0" dirty="0">
                <a:solidFill>
                  <a:srgbClr val="FFFFFF"/>
                </a:solidFill>
              </a:rPr>
              <a:t>, </a:t>
            </a:r>
            <a:r>
              <a:rPr lang="en-US" sz="1600" b="0" dirty="0" err="1">
                <a:solidFill>
                  <a:srgbClr val="FFFFFF"/>
                </a:solidFill>
              </a:rPr>
              <a:t>Januar</a:t>
            </a:r>
            <a:r>
              <a:rPr lang="en-US" sz="1600" b="0" dirty="0">
                <a:solidFill>
                  <a:srgbClr val="FFFFFF"/>
                </a:solidFill>
              </a:rPr>
              <a:t> 2022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83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B003D68-5ECE-4F1F-AE33-D75CF14A5601}"/>
              </a:ext>
            </a:extLst>
          </p:cNvPr>
          <p:cNvSpPr txBox="1">
            <a:spLocks/>
          </p:cNvSpPr>
          <p:nvPr/>
        </p:nvSpPr>
        <p:spPr>
          <a:xfrm>
            <a:off x="446783" y="6435218"/>
            <a:ext cx="4125217" cy="211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000" dirty="0" err="1"/>
              <a:t>Brückenbauer:innen</a:t>
            </a:r>
            <a:r>
              <a:rPr lang="de-CH" sz="1000" dirty="0"/>
              <a:t>, Januar 2022</a:t>
            </a:r>
          </a:p>
          <a:p>
            <a:pPr marL="0" indent="0">
              <a:buNone/>
            </a:pPr>
            <a:endParaRPr lang="de-CH" sz="1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5B03D2-CD71-45D2-B682-F0491384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28" y="6198356"/>
            <a:ext cx="448165" cy="451343"/>
          </a:xfrm>
          <a:prstGeom prst="rect">
            <a:avLst/>
          </a:prstGeom>
        </p:spPr>
      </p:pic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C69A0B18-695A-4F94-B4A6-3B7E1E9D0A40}"/>
              </a:ext>
            </a:extLst>
          </p:cNvPr>
          <p:cNvSpPr txBox="1">
            <a:spLocks/>
          </p:cNvSpPr>
          <p:nvPr/>
        </p:nvSpPr>
        <p:spPr>
          <a:xfrm>
            <a:off x="527527" y="1311042"/>
            <a:ext cx="7779771" cy="488731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CH" sz="2200" dirty="0">
                <a:latin typeface="Roboto" panose="02000000000000000000" pitchFamily="2" charset="0"/>
                <a:ea typeface="Roboto" panose="02000000000000000000" pitchFamily="2" charset="0"/>
              </a:rPr>
              <a:t>Die Verantwortung für das Projekt liegt beim Präsidialdepartement des Kantons Basel-Stadt.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CH" sz="2200" dirty="0">
                <a:latin typeface="Roboto" panose="02000000000000000000" pitchFamily="2" charset="0"/>
                <a:ea typeface="Roboto" panose="02000000000000000000" pitchFamily="2" charset="0"/>
              </a:rPr>
              <a:t>Die operative Umsetzung liegt in der Verantwortung der HEKS Regionalstelle beider Basel.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de-CH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de-CH" sz="2200" dirty="0">
                <a:latin typeface="Roboto" panose="02000000000000000000" pitchFamily="2" charset="0"/>
                <a:ea typeface="Roboto" panose="02000000000000000000" pitchFamily="2" charset="0"/>
              </a:rPr>
              <a:t>Das Projekt wird vom Kanton Basel-Stadt finanziert. </a:t>
            </a:r>
          </a:p>
          <a:p>
            <a:pPr mar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CH" sz="2200" dirty="0">
                <a:latin typeface="Roboto" panose="02000000000000000000" pitchFamily="2" charset="0"/>
                <a:ea typeface="Roboto" panose="02000000000000000000" pitchFamily="2" charset="0"/>
              </a:rPr>
              <a:t>Für die begleiteten Familien entstehen keine Kosten.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9D76C310-16CC-42DC-8CC4-348DF1984E9F}"/>
              </a:ext>
            </a:extLst>
          </p:cNvPr>
          <p:cNvSpPr txBox="1">
            <a:spLocks/>
          </p:cNvSpPr>
          <p:nvPr/>
        </p:nvSpPr>
        <p:spPr>
          <a:xfrm>
            <a:off x="527528" y="608239"/>
            <a:ext cx="7414396" cy="847617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Verantwortung und Finanzierung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524D990-0A79-4DC9-B866-D10F927B95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41" y="3116713"/>
            <a:ext cx="1563965" cy="14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2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B003D68-5ECE-4F1F-AE33-D75CF14A5601}"/>
              </a:ext>
            </a:extLst>
          </p:cNvPr>
          <p:cNvSpPr txBox="1">
            <a:spLocks/>
          </p:cNvSpPr>
          <p:nvPr/>
        </p:nvSpPr>
        <p:spPr>
          <a:xfrm>
            <a:off x="446783" y="6435218"/>
            <a:ext cx="4125217" cy="211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000" dirty="0" err="1"/>
              <a:t>Brückenbauer:innen</a:t>
            </a:r>
            <a:r>
              <a:rPr lang="de-CH" sz="1000" dirty="0"/>
              <a:t>, Januar 2022</a:t>
            </a:r>
          </a:p>
          <a:p>
            <a:pPr marL="0" indent="0">
              <a:buNone/>
            </a:pPr>
            <a:endParaRPr lang="de-CH" sz="1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5B03D2-CD71-45D2-B682-F0491384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28" y="6198356"/>
            <a:ext cx="448165" cy="4513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79CCAB7-BBAD-4DA4-88EA-523845BA8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448" y="410117"/>
            <a:ext cx="7571888" cy="88399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2AA82C7-6BA3-4D57-939E-1AA28FD098C8}"/>
              </a:ext>
            </a:extLst>
          </p:cNvPr>
          <p:cNvSpPr txBox="1"/>
          <p:nvPr/>
        </p:nvSpPr>
        <p:spPr>
          <a:xfrm>
            <a:off x="1273997" y="584507"/>
            <a:ext cx="68631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800" b="1" dirty="0">
                <a:solidFill>
                  <a:schemeClr val="bg1"/>
                </a:solidFill>
              </a:rPr>
              <a:t>Vielen Dank für Ihre Aufmerksamkeit!</a:t>
            </a:r>
            <a:endParaRPr lang="de-CH" sz="2800" dirty="0"/>
          </a:p>
        </p:txBody>
      </p:sp>
      <p:pic>
        <p:nvPicPr>
          <p:cNvPr id="3" name="Grafik 2" descr="Ein Bild, das Baum, Person, draußen, darstellend enthält.&#10;&#10;Automatisch generierte Beschreibung">
            <a:extLst>
              <a:ext uri="{FF2B5EF4-FFF2-40B4-BE49-F238E27FC236}">
                <a16:creationId xmlns:a16="http://schemas.microsoft.com/office/drawing/2014/main" id="{E6EBC70A-0FA3-45DC-ADD7-35F2C5137D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4" y="1297813"/>
            <a:ext cx="7554672" cy="503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9A569F8C-65A0-4816-BCBC-E50DA692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946" y="509984"/>
            <a:ext cx="5041525" cy="900358"/>
          </a:xfrm>
        </p:spPr>
        <p:txBody>
          <a:bodyPr/>
          <a:lstStyle/>
          <a:p>
            <a:r>
              <a:rPr lang="de-CH" sz="3600" b="0" dirty="0"/>
              <a:t>Idee: Brückenschlag</a:t>
            </a: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pic>
        <p:nvPicPr>
          <p:cNvPr id="15" name="Picture 14" descr="http://1.bp.blogspot.com/-Ak3sSFWxBYo/TaOGR-D25mI/AAAAAAAAACQ/IuSQDRE0-yY/s1600/Mental_Health_Counseling.jpg">
            <a:extLst>
              <a:ext uri="{FF2B5EF4-FFF2-40B4-BE49-F238E27FC236}">
                <a16:creationId xmlns:a16="http://schemas.microsoft.com/office/drawing/2014/main" id="{9479DDB6-2DCA-4AB3-AEB1-B588FBD2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817" y="1577954"/>
            <a:ext cx="1854654" cy="132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B6EC18C-1823-4E1A-A194-9E714A164773}"/>
              </a:ext>
            </a:extLst>
          </p:cNvPr>
          <p:cNvSpPr txBox="1"/>
          <p:nvPr/>
        </p:nvSpPr>
        <p:spPr>
          <a:xfrm>
            <a:off x="5524084" y="3701519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Eltern und Kinder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2F9AC5F-1F6D-4BA4-B395-E695BB96DA89}"/>
              </a:ext>
            </a:extLst>
          </p:cNvPr>
          <p:cNvSpPr txBox="1"/>
          <p:nvPr/>
        </p:nvSpPr>
        <p:spPr>
          <a:xfrm>
            <a:off x="3189508" y="1085875"/>
            <a:ext cx="3560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err="1"/>
              <a:t>Brückenbauer:innen</a:t>
            </a:r>
            <a:endParaRPr lang="de-CH" sz="2800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64145A7-D86B-4D0D-8908-48254EA80C55}"/>
              </a:ext>
            </a:extLst>
          </p:cNvPr>
          <p:cNvSpPr txBox="1"/>
          <p:nvPr/>
        </p:nvSpPr>
        <p:spPr>
          <a:xfrm>
            <a:off x="670868" y="3672610"/>
            <a:ext cx="433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Fachpersonen/Angeboten</a:t>
            </a:r>
          </a:p>
        </p:txBody>
      </p:sp>
      <p:sp>
        <p:nvSpPr>
          <p:cNvPr id="19" name="Halbbogen 18">
            <a:extLst>
              <a:ext uri="{FF2B5EF4-FFF2-40B4-BE49-F238E27FC236}">
                <a16:creationId xmlns:a16="http://schemas.microsoft.com/office/drawing/2014/main" id="{61D3BA5F-4FE4-41D7-BA4A-CD88FF4EC210}"/>
              </a:ext>
            </a:extLst>
          </p:cNvPr>
          <p:cNvSpPr/>
          <p:nvPr/>
        </p:nvSpPr>
        <p:spPr>
          <a:xfrm>
            <a:off x="2914948" y="2971800"/>
            <a:ext cx="3363617" cy="1459439"/>
          </a:xfrm>
          <a:prstGeom prst="blockArc">
            <a:avLst>
              <a:gd name="adj1" fmla="val 10812967"/>
              <a:gd name="adj2" fmla="val 0"/>
              <a:gd name="adj3" fmla="val 25000"/>
            </a:avLst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tx1"/>
              </a:solidFill>
            </a:endParaRP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377A491F-510C-4E83-BC88-D569225F9B3F}"/>
              </a:ext>
            </a:extLst>
          </p:cNvPr>
          <p:cNvSpPr txBox="1">
            <a:spLocks/>
          </p:cNvSpPr>
          <p:nvPr/>
        </p:nvSpPr>
        <p:spPr>
          <a:xfrm>
            <a:off x="357729" y="6458098"/>
            <a:ext cx="4125217" cy="19160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100" dirty="0" err="1"/>
              <a:t>Brückenbauer:innen</a:t>
            </a:r>
            <a:r>
              <a:rPr lang="de-CH" sz="1100" dirty="0"/>
              <a:t>, Januar 2022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F3F92C2-CA66-4930-823D-F309B3452C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77" y="4126413"/>
            <a:ext cx="2057400" cy="22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67298BF-746B-4786-BE2A-A1ECA0E1E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622" y="4126413"/>
            <a:ext cx="2903429" cy="219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3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377A491F-510C-4E83-BC88-D569225F9B3F}"/>
              </a:ext>
            </a:extLst>
          </p:cNvPr>
          <p:cNvSpPr txBox="1">
            <a:spLocks/>
          </p:cNvSpPr>
          <p:nvPr/>
        </p:nvSpPr>
        <p:spPr>
          <a:xfrm>
            <a:off x="357729" y="6458098"/>
            <a:ext cx="4125217" cy="19160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100" dirty="0" err="1"/>
              <a:t>Brückenbauer:innen</a:t>
            </a:r>
            <a:r>
              <a:rPr lang="de-CH" sz="1100" dirty="0"/>
              <a:t>, Januar 2022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DDEEF0F-F769-40F1-8CFE-C213F8243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634" y="349082"/>
            <a:ext cx="2445249" cy="1640195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2AEF7D44-2688-41B3-8B65-298D6F274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38" y="349082"/>
            <a:ext cx="8174772" cy="476950"/>
          </a:xfrm>
        </p:spPr>
        <p:txBody>
          <a:bodyPr/>
          <a:lstStyle/>
          <a:p>
            <a:pPr algn="ctr"/>
            <a:r>
              <a:rPr lang="de-CH" b="0" dirty="0"/>
              <a:t>Was wir tun …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B73702AF-840E-4097-A1B8-848B0193B4FE}"/>
              </a:ext>
            </a:extLst>
          </p:cNvPr>
          <p:cNvSpPr txBox="1">
            <a:spLocks/>
          </p:cNvSpPr>
          <p:nvPr/>
        </p:nvSpPr>
        <p:spPr>
          <a:xfrm>
            <a:off x="357729" y="1683282"/>
            <a:ext cx="7531629" cy="455803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56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5000"/>
              </a:lnSpc>
            </a:pPr>
            <a:r>
              <a:rPr lang="de-CH" sz="2400" dirty="0">
                <a:solidFill>
                  <a:schemeClr val="tx1"/>
                </a:solidFill>
              </a:rPr>
              <a:t>Wir vermitteln Informationen in den Sprachen: Albanisch, Amharisch, Arabisch, Englisch, Französisch, Italienisch, Kurdisch/</a:t>
            </a:r>
            <a:r>
              <a:rPr lang="de-CH" sz="2400" dirty="0" err="1">
                <a:solidFill>
                  <a:schemeClr val="tx1"/>
                </a:solidFill>
              </a:rPr>
              <a:t>Kurmanci</a:t>
            </a:r>
            <a:r>
              <a:rPr lang="de-CH" sz="2400" dirty="0">
                <a:solidFill>
                  <a:schemeClr val="tx1"/>
                </a:solidFill>
              </a:rPr>
              <a:t>, Mandinka, Mazedonisch, Portugiesisch, Kroatisch, Spanisch, Tamilisch, Tigrinya, Türkisch und Deutsch.</a:t>
            </a:r>
          </a:p>
          <a:p>
            <a:pPr algn="l">
              <a:lnSpc>
                <a:spcPct val="125000"/>
              </a:lnSpc>
            </a:pPr>
            <a:r>
              <a:rPr lang="de-CH" sz="2400" dirty="0">
                <a:solidFill>
                  <a:schemeClr val="tx1"/>
                </a:solidFill>
              </a:rPr>
              <a:t>Wir treffen uns mit den Familien regelmässig zuhause oder in einem vereinbarten Ort, um sie zu unterstützen, informieren und beraten. </a:t>
            </a:r>
          </a:p>
          <a:p>
            <a:pPr algn="l">
              <a:lnSpc>
                <a:spcPct val="125000"/>
              </a:lnSpc>
            </a:pPr>
            <a:r>
              <a:rPr lang="de-CH" sz="2400" dirty="0">
                <a:solidFill>
                  <a:schemeClr val="tx1"/>
                </a:solidFill>
              </a:rPr>
              <a:t>Bei Bedarf, begleiten wir die Familien zu den passenden Angeboten.</a:t>
            </a:r>
          </a:p>
        </p:txBody>
      </p:sp>
    </p:spTree>
    <p:extLst>
      <p:ext uri="{BB962C8B-B14F-4D97-AF65-F5344CB8AC3E}">
        <p14:creationId xmlns:p14="http://schemas.microsoft.com/office/powerpoint/2010/main" val="180916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377A491F-510C-4E83-BC88-D569225F9B3F}"/>
              </a:ext>
            </a:extLst>
          </p:cNvPr>
          <p:cNvSpPr txBox="1">
            <a:spLocks/>
          </p:cNvSpPr>
          <p:nvPr/>
        </p:nvSpPr>
        <p:spPr>
          <a:xfrm>
            <a:off x="357729" y="6458098"/>
            <a:ext cx="4125217" cy="19160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100" dirty="0" err="1"/>
              <a:t>Brückenbauer:innen</a:t>
            </a:r>
            <a:r>
              <a:rPr lang="de-CH" sz="1100" dirty="0"/>
              <a:t>, Januar 2022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4F92C53-A537-4465-9E13-31311A0D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79" y="364734"/>
            <a:ext cx="6931511" cy="507388"/>
          </a:xfrm>
        </p:spPr>
        <p:txBody>
          <a:bodyPr/>
          <a:lstStyle/>
          <a:p>
            <a:r>
              <a:rPr lang="de-CH" b="0" dirty="0"/>
              <a:t>Aufgabe der </a:t>
            </a:r>
            <a:r>
              <a:rPr lang="de-CH" b="0" dirty="0" err="1"/>
              <a:t>Brückenbauer:innen</a:t>
            </a:r>
            <a:endParaRPr lang="de-CH" b="0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3CB34DB-5B6F-451E-82A8-D7C8CD645403}"/>
              </a:ext>
            </a:extLst>
          </p:cNvPr>
          <p:cNvSpPr txBox="1">
            <a:spLocks/>
          </p:cNvSpPr>
          <p:nvPr/>
        </p:nvSpPr>
        <p:spPr>
          <a:xfrm>
            <a:off x="417875" y="995413"/>
            <a:ext cx="8566105" cy="54978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563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indent="-2304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tx1"/>
                </a:solidFill>
              </a:rPr>
              <a:t>Information und Beratung zu Förderangebote im Bildungs-, Gesundheits- und Sozialbereich</a:t>
            </a:r>
          </a:p>
          <a:p>
            <a:pPr marL="230400" indent="-2304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tx1"/>
                </a:solidFill>
              </a:rPr>
              <a:t>Bei Bedarf Begleitung zu den passenden Angeboten oder Fachstellen</a:t>
            </a:r>
          </a:p>
          <a:p>
            <a:pPr marL="2973600" lvl="6" indent="-230400">
              <a:lnSpc>
                <a:spcPct val="90000"/>
              </a:lnSpc>
              <a:spcBef>
                <a:spcPts val="500"/>
              </a:spcBef>
            </a:pPr>
            <a:r>
              <a:rPr lang="de-CH" sz="2400" dirty="0"/>
              <a:t>Unterstützung, Formulare, Briefe oder</a:t>
            </a:r>
          </a:p>
          <a:p>
            <a:pPr marL="2973600" lvl="6" indent="-230400">
              <a:lnSpc>
                <a:spcPct val="90000"/>
              </a:lnSpc>
              <a:spcBef>
                <a:spcPts val="500"/>
              </a:spcBef>
            </a:pPr>
            <a:r>
              <a:rPr lang="de-CH" sz="2400" dirty="0"/>
              <a:t>Informationen aus der Schule zu verstehen</a:t>
            </a:r>
          </a:p>
          <a:p>
            <a:pPr marL="2973600" lvl="6" indent="-230400">
              <a:lnSpc>
                <a:spcPct val="90000"/>
              </a:lnSpc>
              <a:spcBef>
                <a:spcPts val="500"/>
              </a:spcBef>
            </a:pPr>
            <a:r>
              <a:rPr lang="de-CH" sz="2400" dirty="0"/>
              <a:t>und auch beim Ausfüllen von </a:t>
            </a:r>
          </a:p>
          <a:p>
            <a:pPr marL="2973600" lvl="6" indent="-230400">
              <a:lnSpc>
                <a:spcPct val="90000"/>
              </a:lnSpc>
              <a:spcBef>
                <a:spcPts val="500"/>
              </a:spcBef>
            </a:pPr>
            <a:r>
              <a:rPr lang="de-CH" sz="2400" dirty="0"/>
              <a:t>Anmeldungen </a:t>
            </a:r>
          </a:p>
          <a:p>
            <a:pPr marL="230400" indent="-2304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tx1"/>
                </a:solidFill>
              </a:rPr>
              <a:t>Hilfe bei der Orientierung im Quartier, Hinweis auf Angebote für Familien mit Kinder</a:t>
            </a:r>
          </a:p>
          <a:p>
            <a:pPr marL="230400" indent="-2304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tx1"/>
                </a:solidFill>
              </a:rPr>
              <a:t>Unterstützung beim Kontakt mit der Schule</a:t>
            </a:r>
          </a:p>
          <a:p>
            <a:pPr marL="230400" indent="-230400" algn="l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solidFill>
                  <a:schemeClr val="tx1"/>
                </a:solidFill>
              </a:rPr>
              <a:t>Austausch mit Lehr- und Fachpersonen </a:t>
            </a:r>
          </a:p>
          <a:p>
            <a:pPr>
              <a:buFont typeface="Arial" panose="020B0604020202020204" pitchFamily="34" charset="0"/>
              <a:buChar char="•"/>
            </a:pPr>
            <a:endParaRPr lang="de-CH" sz="2400" dirty="0"/>
          </a:p>
        </p:txBody>
      </p:sp>
      <p:pic>
        <p:nvPicPr>
          <p:cNvPr id="10" name="Picture 2" descr="BrückenbauerInnen">
            <a:extLst>
              <a:ext uri="{FF2B5EF4-FFF2-40B4-BE49-F238E27FC236}">
                <a16:creationId xmlns:a16="http://schemas.microsoft.com/office/drawing/2014/main" id="{CF6EF7E5-7BAE-4BA7-8D5B-6BEABCC3C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" y="2701165"/>
            <a:ext cx="2870259" cy="10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14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6">
            <a:extLst>
              <a:ext uri="{FF2B5EF4-FFF2-40B4-BE49-F238E27FC236}">
                <a16:creationId xmlns:a16="http://schemas.microsoft.com/office/drawing/2014/main" id="{9B62D74C-B12F-4F4C-A2C7-3C166460AB3F}"/>
              </a:ext>
            </a:extLst>
          </p:cNvPr>
          <p:cNvSpPr txBox="1">
            <a:spLocks/>
          </p:cNvSpPr>
          <p:nvPr/>
        </p:nvSpPr>
        <p:spPr>
          <a:xfrm>
            <a:off x="357729" y="6437778"/>
            <a:ext cx="4125217" cy="211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000" dirty="0" err="1"/>
              <a:t>Brückenbauer:innen</a:t>
            </a:r>
            <a:r>
              <a:rPr lang="de-CH" sz="1000" dirty="0"/>
              <a:t>, Januar 2022</a:t>
            </a:r>
          </a:p>
          <a:p>
            <a:pPr marL="0" indent="0">
              <a:buNone/>
            </a:pPr>
            <a:endParaRPr lang="de-CH" sz="1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37DDE2A-1A8E-4E23-A5F1-BAFF9D6C6FB8}"/>
              </a:ext>
            </a:extLst>
          </p:cNvPr>
          <p:cNvSpPr/>
          <p:nvPr/>
        </p:nvSpPr>
        <p:spPr>
          <a:xfrm>
            <a:off x="860006" y="210860"/>
            <a:ext cx="6349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de-CH" sz="3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Unsere Ziele sind …</a:t>
            </a:r>
            <a:endParaRPr lang="en-US" sz="36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29A032C-1453-4EA8-A49C-F11C3BB2DB3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1000"/>
          </a:blip>
          <a:stretch>
            <a:fillRect/>
          </a:stretch>
        </p:blipFill>
        <p:spPr>
          <a:xfrm>
            <a:off x="776502" y="1129575"/>
            <a:ext cx="1209497" cy="1200939"/>
          </a:xfrm>
          <a:prstGeom prst="rect">
            <a:avLst/>
          </a:prstGeom>
          <a:noFill/>
        </p:spPr>
      </p:pic>
      <p:pic>
        <p:nvPicPr>
          <p:cNvPr id="10" name="Grafik 9" descr="Kinderlesen, Gruppe von Freunden : Stock-Illustration">
            <a:extLst>
              <a:ext uri="{FF2B5EF4-FFF2-40B4-BE49-F238E27FC236}">
                <a16:creationId xmlns:a16="http://schemas.microsoft.com/office/drawing/2014/main" id="{0452CA49-A05B-4EB2-99E1-6C09805053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02" y="2602898"/>
            <a:ext cx="1455380" cy="157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A928A5D-B693-45D9-852D-42B5CDABF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986" y="4221381"/>
            <a:ext cx="1678412" cy="1486148"/>
          </a:xfrm>
          <a:prstGeom prst="rect">
            <a:avLst/>
          </a:prstGeom>
        </p:spPr>
      </p:pic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892D7B5F-A1A4-4F79-9799-A5467DC29B4F}"/>
              </a:ext>
            </a:extLst>
          </p:cNvPr>
          <p:cNvSpPr/>
          <p:nvPr/>
        </p:nvSpPr>
        <p:spPr>
          <a:xfrm>
            <a:off x="776502" y="3848980"/>
            <a:ext cx="6343370" cy="1411982"/>
          </a:xfrm>
          <a:prstGeom prst="round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41BC76BD-5613-409F-B508-C2C03BF40973}"/>
              </a:ext>
            </a:extLst>
          </p:cNvPr>
          <p:cNvSpPr/>
          <p:nvPr/>
        </p:nvSpPr>
        <p:spPr>
          <a:xfrm>
            <a:off x="1400315" y="2936286"/>
            <a:ext cx="6343370" cy="985427"/>
          </a:xfrm>
          <a:prstGeom prst="roundRect">
            <a:avLst/>
          </a:pr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Rechteck: abgerundete Ecken 4">
            <a:extLst>
              <a:ext uri="{FF2B5EF4-FFF2-40B4-BE49-F238E27FC236}">
                <a16:creationId xmlns:a16="http://schemas.microsoft.com/office/drawing/2014/main" id="{B950CFFD-BAA9-4553-A5D5-A0FB36B7CD24}"/>
              </a:ext>
            </a:extLst>
          </p:cNvPr>
          <p:cNvSpPr txBox="1"/>
          <p:nvPr/>
        </p:nvSpPr>
        <p:spPr>
          <a:xfrm>
            <a:off x="2420337" y="4430809"/>
            <a:ext cx="6205516" cy="1274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4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Fachpersonen:</a:t>
            </a:r>
            <a: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Vermittlung von Hintergrundwissen</a:t>
            </a:r>
            <a:b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Stärkung der interkulturellen Kompetenz</a:t>
            </a:r>
            <a:endParaRPr lang="en-US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Rechteck: abgerundete Ecken 4">
            <a:extLst>
              <a:ext uri="{FF2B5EF4-FFF2-40B4-BE49-F238E27FC236}">
                <a16:creationId xmlns:a16="http://schemas.microsoft.com/office/drawing/2014/main" id="{CA4B3123-5492-4DE6-AD2D-BDC96447DF50}"/>
              </a:ext>
            </a:extLst>
          </p:cNvPr>
          <p:cNvSpPr txBox="1"/>
          <p:nvPr/>
        </p:nvSpPr>
        <p:spPr>
          <a:xfrm>
            <a:off x="2427070" y="1325276"/>
            <a:ext cx="6247160" cy="8892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4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Eltern: </a:t>
            </a:r>
            <a: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Stärkung und Befähigung durch Information und ressourcenorientierte Begleitung</a:t>
            </a:r>
            <a:endParaRPr lang="en-US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Rechteck: abgerundete Ecken 4">
            <a:extLst>
              <a:ext uri="{FF2B5EF4-FFF2-40B4-BE49-F238E27FC236}">
                <a16:creationId xmlns:a16="http://schemas.microsoft.com/office/drawing/2014/main" id="{C9A3880B-85B4-4155-9383-962F7CB5E31B}"/>
              </a:ext>
            </a:extLst>
          </p:cNvPr>
          <p:cNvSpPr txBox="1"/>
          <p:nvPr/>
        </p:nvSpPr>
        <p:spPr>
          <a:xfrm>
            <a:off x="2406248" y="2818586"/>
            <a:ext cx="6233694" cy="101368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45720" rIns="91440" bIns="4572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CH" sz="2400" b="1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Kinder</a:t>
            </a:r>
            <a: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/>
            </a:r>
            <a:b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de-CH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Erhöhung der Chancengerechtigkeit durch verbesserte Elternzusammenarbeit </a:t>
            </a:r>
            <a:endParaRPr lang="en-US" sz="2400" kern="12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E449B14-4AAD-4680-A9BD-85672D3AD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28" y="6198356"/>
            <a:ext cx="448165" cy="4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09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55888EB-4198-4923-AA4C-08249EC13ADE}"/>
              </a:ext>
            </a:extLst>
          </p:cNvPr>
          <p:cNvSpPr/>
          <p:nvPr/>
        </p:nvSpPr>
        <p:spPr>
          <a:xfrm>
            <a:off x="4069080" y="1526929"/>
            <a:ext cx="4663440" cy="3288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de-CH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Familien mit Kindern im Volksschulalter </a:t>
            </a: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mit besonderem Informations- und Begleitbedarf. </a:t>
            </a:r>
          </a:p>
          <a:p>
            <a:pPr>
              <a:lnSpc>
                <a:spcPct val="125000"/>
              </a:lnSpc>
            </a:pPr>
            <a:endParaRPr lang="de-CH"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5000"/>
              </a:lnSpc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Die individuellen Begleitungen orientieren sich an den </a:t>
            </a:r>
            <a:r>
              <a:rPr lang="de-CH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aktuellen Fragestellungen in den Familien</a:t>
            </a: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2A55C6-4900-4A69-8032-F2FF6B116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35" y="2272615"/>
            <a:ext cx="3056295" cy="218994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37DDE2A-1A8E-4E23-A5F1-BAFF9D6C6FB8}"/>
              </a:ext>
            </a:extLst>
          </p:cNvPr>
          <p:cNvSpPr/>
          <p:nvPr/>
        </p:nvSpPr>
        <p:spPr>
          <a:xfrm>
            <a:off x="862764" y="501134"/>
            <a:ext cx="6349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de-CH" sz="3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Zielgruppe</a:t>
            </a:r>
            <a:endParaRPr lang="en-US" sz="36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6C7E83-431C-40DD-8F95-750A9921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28" y="6198356"/>
            <a:ext cx="448165" cy="451343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D5E4D2AB-2F02-4EF5-BDD1-FC8D3159ADE3}"/>
              </a:ext>
            </a:extLst>
          </p:cNvPr>
          <p:cNvSpPr txBox="1">
            <a:spLocks/>
          </p:cNvSpPr>
          <p:nvPr/>
        </p:nvSpPr>
        <p:spPr>
          <a:xfrm>
            <a:off x="357729" y="6437778"/>
            <a:ext cx="4125217" cy="211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000" dirty="0" err="1"/>
              <a:t>Brückenbauer:innen</a:t>
            </a:r>
            <a:r>
              <a:rPr lang="de-CH" sz="1000" dirty="0"/>
              <a:t>, Januar 2022</a:t>
            </a:r>
          </a:p>
          <a:p>
            <a:pPr marL="0" indent="0">
              <a:buNone/>
            </a:pP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91944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436824B-E4F3-4F38-AD75-6C6DCACE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315">
            <a:off x="5334897" y="1401618"/>
            <a:ext cx="3236921" cy="461764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37DDE2A-1A8E-4E23-A5F1-BAFF9D6C6FB8}"/>
              </a:ext>
            </a:extLst>
          </p:cNvPr>
          <p:cNvSpPr/>
          <p:nvPr/>
        </p:nvSpPr>
        <p:spPr>
          <a:xfrm>
            <a:off x="860006" y="210860"/>
            <a:ext cx="6349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de-CH" sz="3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Wie erreichen wir Eltern …</a:t>
            </a:r>
            <a:endParaRPr lang="en-US" sz="3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41E902ED-0F94-442C-ABE3-9F957587B69F}"/>
              </a:ext>
            </a:extLst>
          </p:cNvPr>
          <p:cNvSpPr txBox="1">
            <a:spLocks/>
          </p:cNvSpPr>
          <p:nvPr/>
        </p:nvSpPr>
        <p:spPr>
          <a:xfrm>
            <a:off x="406825" y="949740"/>
            <a:ext cx="6094236" cy="4691403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Ansprache und Empfehlung durch Fach- und Kontaktpersonen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CH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25000"/>
              </a:lnSpc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Anwesenheit und Vorstellung der VermittlerInnen an Elternabenden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de-CH" sz="1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Schriftliche Informationen, z.B. via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CH" dirty="0">
                <a:latin typeface="Roboto" panose="02000000000000000000" pitchFamily="2" charset="0"/>
                <a:ea typeface="Roboto" panose="02000000000000000000" pitchFamily="2" charset="0"/>
              </a:rPr>
              <a:t>Newsletter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de-CH" dirty="0">
                <a:latin typeface="Roboto" panose="02000000000000000000" pitchFamily="2" charset="0"/>
                <a:ea typeface="Roboto" panose="02000000000000000000" pitchFamily="2" charset="0"/>
              </a:rPr>
              <a:t>Presse im Quartier</a:t>
            </a:r>
          </a:p>
          <a:p>
            <a:pPr marL="219075" lvl="1" indent="0">
              <a:buFont typeface="Arial" panose="020B0604020202020204" pitchFamily="34" charset="0"/>
              <a:buNone/>
            </a:pPr>
            <a:endParaRPr lang="de-CH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lvl="1" indent="-342900"/>
            <a:r>
              <a:rPr lang="de-CH" dirty="0">
                <a:latin typeface="Roboto" panose="02000000000000000000" pitchFamily="2" charset="0"/>
                <a:ea typeface="Roboto" panose="02000000000000000000" pitchFamily="2" charset="0"/>
              </a:rPr>
              <a:t>Flyers in verschiedenen Sprachen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z="24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B003D68-5ECE-4F1F-AE33-D75CF14A5601}"/>
              </a:ext>
            </a:extLst>
          </p:cNvPr>
          <p:cNvSpPr txBox="1">
            <a:spLocks/>
          </p:cNvSpPr>
          <p:nvPr/>
        </p:nvSpPr>
        <p:spPr>
          <a:xfrm>
            <a:off x="446783" y="6435218"/>
            <a:ext cx="4125217" cy="211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000" dirty="0" err="1"/>
              <a:t>Brückenbauer:innen</a:t>
            </a:r>
            <a:r>
              <a:rPr lang="de-CH" sz="1000" dirty="0"/>
              <a:t>, Januar 2022</a:t>
            </a:r>
          </a:p>
          <a:p>
            <a:pPr marL="0" indent="0">
              <a:buNone/>
            </a:pPr>
            <a:endParaRPr lang="de-CH" sz="1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5B03D2-CD71-45D2-B682-F0491384D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28" y="6198356"/>
            <a:ext cx="448165" cy="4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3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37DDE2A-1A8E-4E23-A5F1-BAFF9D6C6FB8}"/>
              </a:ext>
            </a:extLst>
          </p:cNvPr>
          <p:cNvSpPr/>
          <p:nvPr/>
        </p:nvSpPr>
        <p:spPr>
          <a:xfrm>
            <a:off x="-894799" y="253012"/>
            <a:ext cx="6349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de-CH" sz="3600" dirty="0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Brückenbauer:innen</a:t>
            </a:r>
            <a:endParaRPr lang="en-US" sz="3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41E902ED-0F94-442C-ABE3-9F957587B69F}"/>
              </a:ext>
            </a:extLst>
          </p:cNvPr>
          <p:cNvSpPr txBox="1">
            <a:spLocks/>
          </p:cNvSpPr>
          <p:nvPr/>
        </p:nvSpPr>
        <p:spPr>
          <a:xfrm>
            <a:off x="230705" y="950234"/>
            <a:ext cx="5081034" cy="533755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de-CH" sz="2400" kern="0" dirty="0">
                <a:latin typeface="Roboto" panose="02000000000000000000" pitchFamily="2" charset="0"/>
                <a:ea typeface="Roboto" panose="02000000000000000000" pitchFamily="2" charset="0"/>
              </a:rPr>
              <a:t>Ausgebildete Fachpersonen mit Erfahrung in den Bereichen interkulturelles Dolmetschen, interkulturelles Vermitteln oder Elternzusammenarbeit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de-CH" dirty="0">
                <a:latin typeface="Roboto" panose="02000000000000000000" pitchFamily="2" charset="0"/>
                <a:ea typeface="Roboto" panose="02000000000000000000" pitchFamily="2" charset="0"/>
              </a:rPr>
              <a:t>Gleiche Sprache / ähnlicher soziokulturelle Hintergrund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de-CH" dirty="0">
                <a:latin typeface="Roboto" panose="02000000000000000000" pitchFamily="2" charset="0"/>
                <a:ea typeface="Roboto" panose="02000000000000000000" pitchFamily="2" charset="0"/>
              </a:rPr>
              <a:t>Gut vernetzt in Basel-Stadt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de-CH" dirty="0">
                <a:latin typeface="Roboto" panose="02000000000000000000" pitchFamily="2" charset="0"/>
                <a:ea typeface="Roboto" panose="02000000000000000000" pitchFamily="2" charset="0"/>
              </a:rPr>
              <a:t>Aktive Deutschkenntnisse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de-CH" dirty="0">
                <a:latin typeface="Roboto" panose="02000000000000000000" pitchFamily="2" charset="0"/>
                <a:ea typeface="Roboto" panose="02000000000000000000" pitchFamily="2" charset="0"/>
              </a:rPr>
              <a:t>Erfahrung mit unseren Systemen (Bildung und Erziehung, Gesundheit, Soziales)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z="24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B003D68-5ECE-4F1F-AE33-D75CF14A5601}"/>
              </a:ext>
            </a:extLst>
          </p:cNvPr>
          <p:cNvSpPr txBox="1">
            <a:spLocks/>
          </p:cNvSpPr>
          <p:nvPr/>
        </p:nvSpPr>
        <p:spPr>
          <a:xfrm>
            <a:off x="446783" y="6435218"/>
            <a:ext cx="4125217" cy="211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000" dirty="0" err="1"/>
              <a:t>Brückenbauer:innen</a:t>
            </a:r>
            <a:r>
              <a:rPr lang="de-CH" sz="1000" dirty="0"/>
              <a:t>, Januar 2022</a:t>
            </a:r>
          </a:p>
          <a:p>
            <a:pPr marL="0" indent="0">
              <a:buNone/>
            </a:pPr>
            <a:endParaRPr lang="de-CH" sz="1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5B03D2-CD71-45D2-B682-F0491384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28" y="6198356"/>
            <a:ext cx="448165" cy="45134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C776D58-31EE-4600-A86A-6492BB75F1C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73" y="3109508"/>
            <a:ext cx="1612900" cy="1653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9DF71D7-0829-43B9-A238-512DB5B34D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548" y="1600917"/>
            <a:ext cx="1479550" cy="1374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AB9CA6D-7B38-4546-956C-466B6839BF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350" y="-13980"/>
            <a:ext cx="1492499" cy="1578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6C82015-7F13-4610-A2D3-01D5E101032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285" y="370709"/>
            <a:ext cx="1662430" cy="15786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A6F69BD2-9364-4ECB-A231-98A5178734C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58" y="1907485"/>
            <a:ext cx="1530350" cy="16643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42CAB57-F8AF-4A29-8D79-252F22F84A1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15" y="3276074"/>
            <a:ext cx="1645285" cy="1657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F936472-B100-4810-8530-0E41CC4D7EAA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90" y="1571163"/>
            <a:ext cx="1574800" cy="1772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CCD86E0-3A2F-4BCE-9EAB-A741D86764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39" y="4880224"/>
            <a:ext cx="1669188" cy="1580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28669D-EBDC-46C2-95F8-9A5F3BF31F35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63" y="11135"/>
            <a:ext cx="1662431" cy="1702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98E9098-4351-4556-8D41-88CD79977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7128" y="4652469"/>
            <a:ext cx="1380066" cy="18079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7895872-2B5E-4EDD-9844-2F3C6A78E3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9898" y="3486095"/>
            <a:ext cx="1380066" cy="1533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63D0B76-9F93-4248-89FB-09BC59B33D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82366" y="5019502"/>
            <a:ext cx="1585524" cy="1729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61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037DDE2A-1A8E-4E23-A5F1-BAFF9D6C6FB8}"/>
              </a:ext>
            </a:extLst>
          </p:cNvPr>
          <p:cNvSpPr/>
          <p:nvPr/>
        </p:nvSpPr>
        <p:spPr>
          <a:xfrm>
            <a:off x="406825" y="229537"/>
            <a:ext cx="6349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de-CH" sz="36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Häufige Themen</a:t>
            </a:r>
            <a:endParaRPr lang="en-US" sz="360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B003D68-5ECE-4F1F-AE33-D75CF14A5601}"/>
              </a:ext>
            </a:extLst>
          </p:cNvPr>
          <p:cNvSpPr txBox="1">
            <a:spLocks/>
          </p:cNvSpPr>
          <p:nvPr/>
        </p:nvSpPr>
        <p:spPr>
          <a:xfrm>
            <a:off x="446783" y="6435218"/>
            <a:ext cx="4125217" cy="2119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000" dirty="0" err="1"/>
              <a:t>Brückenbauer:innen</a:t>
            </a:r>
            <a:r>
              <a:rPr lang="de-CH" sz="1000" dirty="0"/>
              <a:t>, Januar 2022</a:t>
            </a:r>
          </a:p>
          <a:p>
            <a:pPr marL="0" indent="0">
              <a:buNone/>
            </a:pPr>
            <a:endParaRPr lang="de-CH" sz="10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5B03D2-CD71-45D2-B682-F0491384D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28" y="6198356"/>
            <a:ext cx="448165" cy="451343"/>
          </a:xfrm>
          <a:prstGeom prst="rect">
            <a:avLst/>
          </a:prstGeom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1B225133-8B56-4502-9FCC-052A81A3E42A}"/>
              </a:ext>
            </a:extLst>
          </p:cNvPr>
          <p:cNvSpPr txBox="1">
            <a:spLocks/>
          </p:cNvSpPr>
          <p:nvPr/>
        </p:nvSpPr>
        <p:spPr>
          <a:xfrm>
            <a:off x="356412" y="1213134"/>
            <a:ext cx="8787587" cy="4904344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Alltag im Kindergarten (Znüni, Waldtag, Anlässe)</a:t>
            </a:r>
          </a:p>
          <a:p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Orientierung im Quartier/in Basel (Familienzentrum, Bibliothek, andere Institutionen und Fachstellen)</a:t>
            </a:r>
          </a:p>
          <a:p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Deutschkurse für die Eltern (mit Kinderbetreuung)</a:t>
            </a:r>
          </a:p>
          <a:p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Bildungssystem</a:t>
            </a:r>
          </a:p>
          <a:p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Übersetzung von Informationen aus der Schule</a:t>
            </a:r>
          </a:p>
          <a:p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schulischer Alltag, Tagesstruktur, Nachhilfe, Logopädie</a:t>
            </a:r>
          </a:p>
          <a:p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Schulzahnklinik</a:t>
            </a:r>
          </a:p>
          <a:p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Freizeitangebote</a:t>
            </a:r>
          </a:p>
          <a:p>
            <a:r>
              <a:rPr lang="de-CH" sz="2400" dirty="0">
                <a:latin typeface="Roboto" panose="02000000000000000000" pitchFamily="2" charset="0"/>
                <a:ea typeface="Roboto" panose="02000000000000000000" pitchFamily="2" charset="0"/>
              </a:rPr>
              <a:t>gesunde Ernährung, Gesundheitssystem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F0A1F1C-6051-4604-AAF1-B03983E7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395" y="4734527"/>
            <a:ext cx="1797087" cy="1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0589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0_Master_Leer">
  <a:themeElements>
    <a:clrScheme name="HEK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EE800E"/>
      </a:accent2>
      <a:accent3>
        <a:srgbClr val="9FA086"/>
      </a:accent3>
      <a:accent4>
        <a:srgbClr val="7090B7"/>
      </a:accent4>
      <a:accent5>
        <a:srgbClr val="41342E"/>
      </a:accent5>
      <a:accent6>
        <a:srgbClr val="FFFFFF"/>
      </a:accent6>
      <a:hlink>
        <a:srgbClr val="000000"/>
      </a:hlink>
      <a:folHlink>
        <a:srgbClr val="000000"/>
      </a:folHlink>
    </a:clrScheme>
    <a:fontScheme name="HEKS_Schrift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enutzerdefiniertes Design">
  <a:themeElements>
    <a:clrScheme name="Heks">
      <a:dk1>
        <a:sysClr val="windowText" lastClr="000000"/>
      </a:dk1>
      <a:lt1>
        <a:sysClr val="window" lastClr="FFFFFF"/>
      </a:lt1>
      <a:dk2>
        <a:srgbClr val="575757"/>
      </a:dk2>
      <a:lt2>
        <a:srgbClr val="BFBFBF"/>
      </a:lt2>
      <a:accent1>
        <a:srgbClr val="E40032"/>
      </a:accent1>
      <a:accent2>
        <a:srgbClr val="5A8E22"/>
      </a:accent2>
      <a:accent3>
        <a:srgbClr val="7090B7"/>
      </a:accent3>
      <a:accent4>
        <a:srgbClr val="EE8474"/>
      </a:accent4>
      <a:accent5>
        <a:srgbClr val="AEBF81"/>
      </a:accent5>
      <a:accent6>
        <a:srgbClr val="A1B3C3"/>
      </a:accent6>
      <a:hlink>
        <a:srgbClr val="000000"/>
      </a:hlink>
      <a:folHlink>
        <a:srgbClr val="000000"/>
      </a:folHlink>
    </a:clrScheme>
    <a:fontScheme name="Heks ppt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Präsentation HEKS DE V3 .potx  -  Version 1.0: 04.01.2022 17:29  -  Schreibgeschützt" id="{B5224754-54DE-47C5-A7C8-4DBC4F9B1FF0}" vid="{BF74122F-792D-482B-8FF3-64EC69747D5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E421B1061DE1D4BB1209B2F1DABF075" ma:contentTypeVersion="13" ma:contentTypeDescription="Ein neues Dokument erstellen." ma:contentTypeScope="" ma:versionID="5d3fca5dc92e6e563c336d8383027ce1">
  <xsd:schema xmlns:xsd="http://www.w3.org/2001/XMLSchema" xmlns:xs="http://www.w3.org/2001/XMLSchema" xmlns:p="http://schemas.microsoft.com/office/2006/metadata/properties" xmlns:ns2="c13d7359-3912-4ea7-b00c-80e0141aefe2" xmlns:ns3="c4b02762-f90f-45f0-97ca-2b43e9f3abed" targetNamespace="http://schemas.microsoft.com/office/2006/metadata/properties" ma:root="true" ma:fieldsID="5bfcfc6362621b2a4720a45623509116" ns2:_="" ns3:_="">
    <xsd:import namespace="c13d7359-3912-4ea7-b00c-80e0141aefe2"/>
    <xsd:import namespace="c4b02762-f90f-45f0-97ca-2b43e9f3ab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d7359-3912-4ea7-b00c-80e0141aef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02762-f90f-45f0-97ca-2b43e9f3abe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1CB006-70C4-4D40-BA6B-A53E5E9E6A05}">
  <ds:schemaRefs>
    <ds:schemaRef ds:uri="c4b02762-f90f-45f0-97ca-2b43e9f3abe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3d7359-3912-4ea7-b00c-80e0141aefe2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86DD09E-6021-4386-AAAD-05FFCECD77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7640EB-0425-4B8A-8433-530E31E71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3d7359-3912-4ea7-b00c-80e0141aefe2"/>
    <ds:schemaRef ds:uri="c4b02762-f90f-45f0-97ca-2b43e9f3ab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Bildschirmpräsentation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Frutiger LT Com 45 Light</vt:lpstr>
      <vt:lpstr>Roboto</vt:lpstr>
      <vt:lpstr>Roboto Slab</vt:lpstr>
      <vt:lpstr>Wingdings</vt:lpstr>
      <vt:lpstr>Benutzerdefiniertes Design</vt:lpstr>
      <vt:lpstr>00_Master_Leer</vt:lpstr>
      <vt:lpstr>Benutzerdefiniertes Design</vt:lpstr>
      <vt:lpstr>Programm Brückenbauer:innen</vt:lpstr>
      <vt:lpstr>Idee: Brückenschlag </vt:lpstr>
      <vt:lpstr>Was wir tun …</vt:lpstr>
      <vt:lpstr>Aufgabe der Brückenbauer:innen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BrückenbauerInnen</dc:title>
  <dc:creator>Irene Zwetsch</dc:creator>
  <cp:lastModifiedBy>UserName</cp:lastModifiedBy>
  <cp:revision>47</cp:revision>
  <cp:lastPrinted>2022-01-25T09:51:24Z</cp:lastPrinted>
  <dcterms:created xsi:type="dcterms:W3CDTF">2020-05-11T14:10:33Z</dcterms:created>
  <dcterms:modified xsi:type="dcterms:W3CDTF">2022-05-10T14:10:53Z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0x0101000E421B1061DE1D4BB1209B2F1DABF075</vt:lpwstr>
  </property>
  <property fmtid="{D5CDD505-2E9C-101B-9397-08002B2CF9AE}" pid="3" name="Order">
    <vt:r8>100</vt:r8>
  </property>
</Properties>
</file>