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C88D"/>
    <a:srgbClr val="00941F"/>
    <a:srgbClr val="C5E6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47"/>
    <p:restoredTop sz="79424"/>
  </p:normalViewPr>
  <p:slideViewPr>
    <p:cSldViewPr snapToGrid="0">
      <p:cViewPr varScale="1">
        <p:scale>
          <a:sx n="61" d="100"/>
          <a:sy n="61" d="100"/>
        </p:scale>
        <p:origin x="6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1FB13-159E-FD49-B333-0ADD60EC30DF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7D175-D358-B94D-AFEB-B050A8E0AC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859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58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• Kinder von 1.–6. Klasse</a:t>
            </a:r>
          </a:p>
          <a:p>
            <a:r>
              <a:rPr lang="de-DE" dirty="0"/>
              <a:t>• Impulsiv, zurückgezogen, konfliktreich, familiär belastet</a:t>
            </a:r>
          </a:p>
          <a:p>
            <a:r>
              <a:rPr lang="de-DE" dirty="0"/>
              <a:t>• Unterricht kaum erreichbar oder stört Lernen anderer</a:t>
            </a:r>
          </a:p>
          <a:p>
            <a:r>
              <a:rPr lang="de-DE" dirty="0"/>
              <a:t>• Ziel: Kind stärken - Rückkehr in die Klasse</a:t>
            </a:r>
            <a:endParaRPr lang="de-CH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414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• Start im kleinen Rahmen (Sommer 2025)</a:t>
            </a:r>
          </a:p>
          <a:p>
            <a:r>
              <a:rPr lang="de-DE" dirty="0"/>
              <a:t>• Erfahrungen sammeln, laufend reflektieren</a:t>
            </a:r>
          </a:p>
          <a:p>
            <a:r>
              <a:rPr lang="de-DE" dirty="0"/>
              <a:t>• 3–4 Vormittage pro Woche (ab Oktober 5VM)</a:t>
            </a:r>
          </a:p>
          <a:p>
            <a:r>
              <a:rPr lang="de-DE" dirty="0"/>
              <a:t>• 1–2 Kinder gleichzeitig, individuelle Begleitung</a:t>
            </a:r>
            <a:endParaRPr lang="de-CH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7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28D1C-B51B-E002-276F-C43FFF734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EEA8857-28FA-A036-D047-977E8BB7D2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9866335-CC48-EC7B-4DD5-2E59AAD87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Kontakt mit Lerninsel-Team</a:t>
            </a:r>
          </a:p>
          <a:p>
            <a:r>
              <a:rPr lang="de-DE" dirty="0"/>
              <a:t>2. Abklärung bestehender Förderangebote </a:t>
            </a:r>
          </a:p>
          <a:p>
            <a:r>
              <a:rPr lang="de-DE" dirty="0"/>
              <a:t>3. Vorgespräch &amp; Fallbesprechung</a:t>
            </a:r>
          </a:p>
          <a:p>
            <a:r>
              <a:rPr lang="de-DE" dirty="0"/>
              <a:t>4. Vorkonsultation im Klassenzimmer</a:t>
            </a:r>
          </a:p>
          <a:p>
            <a:r>
              <a:rPr lang="de-DE" dirty="0"/>
              <a:t>5. Anmeldeformular </a:t>
            </a:r>
          </a:p>
          <a:p>
            <a:r>
              <a:rPr lang="de-DE" dirty="0"/>
              <a:t>6.  Entscheid Schulleitung</a:t>
            </a:r>
          </a:p>
          <a:p>
            <a:r>
              <a:rPr lang="de-DE" dirty="0"/>
              <a:t>7. Einführung &amp; Förderplanung</a:t>
            </a:r>
            <a:endParaRPr lang="de-CH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DDE4E1-25A7-346A-D622-CBA1CA44A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437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D7865-A0CC-D03A-E465-E25E383A3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72B035-809B-4333-1FE5-8453D1BFD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E401D6A-7F5B-5093-2655-2F035F6D3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E30BF-D593-3C55-25C8-357F230B2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004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F2F5E-B0C4-FDB0-2B00-467BC1721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8D66799-170F-D422-4386-7A8D4E4D7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28391C8-A650-F810-CF56-1D8EEAA3F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FC1354-750E-2BB2-14FF-A04769F6D7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969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0018E-887C-B92D-34FF-B5E162775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A04FA49-EE34-814C-AC0D-20F9C4053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4FA054-6FD2-6117-EEBA-80EB81D52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A37149-ADD8-69EE-44F8-03B199074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7D175-D358-B94D-AFEB-B050A8E0AC2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7141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13537-C32F-8834-7B68-3A59BEF9B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170EBA-5689-1497-FBF1-E8C503218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D5A2C6-6E96-3B90-C388-B7D1330D2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1F0D2E-8636-1A4C-63F8-11270B385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B0CE83-1871-888D-0772-6914CFBF1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438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7412D-06A1-AA62-FA29-AD86DAB6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78D7F5-9EC0-6C96-9560-09D8BFCDA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1B4520-DCAC-43DF-F38C-BDE9618D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F57927-DEE9-60F6-6A9D-7465023DB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EE922-E73C-535A-2848-9CAB4047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890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2950A1-5754-8F9E-310F-A56DA3C2A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0266B1-4080-58FF-9691-F5F60AC7D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6F02DE-9DFD-5A62-0DAE-BA056C9A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0AF41D-E20B-F05E-7130-B673CCACE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2AF72-E35C-17C6-8841-A65A59731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17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CC762-8F51-1827-9C69-8BF0C917A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E47092-F610-40A1-5B31-DB36FBF18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9B9DB32-8907-A963-6475-EF77ED24B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EA166D-5D0F-823F-4D33-CD94A32F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A7AAC8-0003-76FC-A9BA-8C7414CE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1E9872-93F0-C93D-4C8F-A0E6960E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663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D6EA12-A8B5-BC82-D4CA-C078EC4C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C9EBE1-C82E-E756-A01F-9364B93B9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2A7352-0E73-254C-7DCC-2697DB79E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6E1EAA-637A-A7A5-79FF-29A7088D43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B04F9A9-86F1-6356-02AB-C59502450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5259122-D709-A9B2-F0E1-BF034E05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62A0DE-F992-B78A-EBF5-52AC51D4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0FB4599-B769-22AA-784B-B460428B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85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6C540-248B-ED02-6A50-4D617CE35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8FD470-D84A-EEEF-E5E8-A4C10BF4E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BC83BD-147A-C693-702C-45EFA68E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0A1410-32A5-38D4-5DC7-F2C0EA38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09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BA1768A-82F3-899B-6CE9-6F874F37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EA3BCF-A770-0E58-80A5-0DC853A2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3E470FD-3EF4-9BD3-1676-66046163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6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B566E-CD90-3CF1-CF7C-120A9F675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A26B78-106E-689D-54DC-47614E8F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D08A84-3302-4491-9DAA-21D4F6225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1251B1-9F4B-4FE6-E980-DD3A72C07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4C8716-8CF6-8A18-E766-48BA37F3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40EFBB-576E-6DDA-158E-49021F3F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00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041F11-5556-A640-C232-1C612E09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5CF3E2-A989-1636-28C7-FDDE9CCED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5C921DC-576A-3F69-83BE-DAFB057E7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9D24CF-DFE2-20E3-B857-E62CA82B7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4997E2-E6FE-B6ED-2E7D-FAB064E59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CDAD0E-04AB-FCD7-21A9-9BBACC6BA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654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A6C0B-3A29-C902-4D6B-5DB2B8BE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2D70CE-4868-BF5F-43EA-DD6A0112F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68CF99-111E-364F-A91D-93A40B75E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4E7A26-E808-C695-B0F4-485F0C02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AEB784-83CD-92B5-2944-FAB79B78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00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E8A3F8-0CFB-8C16-263C-A74602F94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CC61D1A-A270-5E75-9782-EE0784B14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BFA037-2C8D-A673-B791-B2FA2A0D6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CE10AC-86FE-11E8-C8C9-393883E84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FF4986-8442-91E5-3E1B-BCAA115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85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DDE01DC-2CF5-CAC2-58F8-686C43CA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C0CAB7-54B5-22B4-E5A8-98B9C5F5A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597BEF-775B-0BC4-47C5-E305407E8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868B7-B43F-3A43-9564-2CEDA82C78D5}" type="datetimeFigureOut">
              <a:rPr lang="de-DE" smtClean="0"/>
              <a:t>04.08.2025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17CEBB-1119-C584-3D1D-04326B0B5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AD1A76-775A-BD93-1418-31E9FB9F0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4CC63A-4E01-EF4C-9015-C2E87BFC00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77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D7722-428A-5538-62C4-F33E878251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8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Lerninsel</a:t>
            </a:r>
            <a:r>
              <a:rPr lang="de-DE" dirty="0"/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768BDCC-9543-9DC7-91ED-15ECF2BA41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350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feil nach rechts 6">
            <a:extLst>
              <a:ext uri="{FF2B5EF4-FFF2-40B4-BE49-F238E27FC236}">
                <a16:creationId xmlns:a16="http://schemas.microsoft.com/office/drawing/2014/main" id="{DA788EA5-D8F7-B593-B59A-8C5E69877B96}"/>
              </a:ext>
            </a:extLst>
          </p:cNvPr>
          <p:cNvSpPr/>
          <p:nvPr/>
        </p:nvSpPr>
        <p:spPr>
          <a:xfrm>
            <a:off x="5426529" y="3347355"/>
            <a:ext cx="1338942" cy="73478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5892B9-3D58-66CC-7E30-A2DF872F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Was ist die Lerninsel?</a:t>
            </a:r>
            <a:endParaRPr lang="de-DE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EA79BEF4-DD3D-AD5F-D090-1CF071966540}"/>
              </a:ext>
            </a:extLst>
          </p:cNvPr>
          <p:cNvSpPr/>
          <p:nvPr/>
        </p:nvSpPr>
        <p:spPr>
          <a:xfrm>
            <a:off x="-155275" y="1690688"/>
            <a:ext cx="5581804" cy="51673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77EE7AE-4A6F-BA2C-3BD9-4A4D67510EB6}"/>
              </a:ext>
            </a:extLst>
          </p:cNvPr>
          <p:cNvSpPr/>
          <p:nvPr/>
        </p:nvSpPr>
        <p:spPr>
          <a:xfrm>
            <a:off x="1289958" y="2057399"/>
            <a:ext cx="3706585" cy="3314700"/>
          </a:xfrm>
          <a:prstGeom prst="rect">
            <a:avLst/>
          </a:prstGeom>
          <a:solidFill>
            <a:srgbClr val="00941F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05CF197-0C66-00EC-8BF3-A40945136A23}"/>
              </a:ext>
            </a:extLst>
          </p:cNvPr>
          <p:cNvSpPr/>
          <p:nvPr/>
        </p:nvSpPr>
        <p:spPr>
          <a:xfrm>
            <a:off x="7195456" y="2057398"/>
            <a:ext cx="3706585" cy="3314700"/>
          </a:xfrm>
          <a:prstGeom prst="rect">
            <a:avLst/>
          </a:prstGeom>
          <a:solidFill>
            <a:srgbClr val="00941F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4E1E660-0439-E7ED-3077-3B436E722612}"/>
              </a:ext>
            </a:extLst>
          </p:cNvPr>
          <p:cNvSpPr txBox="1"/>
          <p:nvPr/>
        </p:nvSpPr>
        <p:spPr>
          <a:xfrm>
            <a:off x="1289959" y="3114584"/>
            <a:ext cx="370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Kein Strafraum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Keine Auszeit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F465F27-DB98-276B-F43C-0CE88B4917F8}"/>
              </a:ext>
            </a:extLst>
          </p:cNvPr>
          <p:cNvSpPr txBox="1"/>
          <p:nvPr/>
        </p:nvSpPr>
        <p:spPr>
          <a:xfrm>
            <a:off x="7268934" y="2806807"/>
            <a:ext cx="37065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Geschützter Ort für Beziehungsarbeit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Stabilisierung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Entwicklung</a:t>
            </a:r>
          </a:p>
        </p:txBody>
      </p:sp>
    </p:spTree>
    <p:extLst>
      <p:ext uri="{BB962C8B-B14F-4D97-AF65-F5344CB8AC3E}">
        <p14:creationId xmlns:p14="http://schemas.microsoft.com/office/powerpoint/2010/main" val="316225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DE552-89AF-5EEE-4FE8-9AAE417AA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feil nach rechts 18">
            <a:extLst>
              <a:ext uri="{FF2B5EF4-FFF2-40B4-BE49-F238E27FC236}">
                <a16:creationId xmlns:a16="http://schemas.microsoft.com/office/drawing/2014/main" id="{71097880-75E9-3416-67E7-49CC177190B2}"/>
              </a:ext>
            </a:extLst>
          </p:cNvPr>
          <p:cNvSpPr/>
          <p:nvPr/>
        </p:nvSpPr>
        <p:spPr>
          <a:xfrm>
            <a:off x="6101445" y="3429000"/>
            <a:ext cx="1338942" cy="73478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E4DB6B2C-AF25-1AA8-5284-3A3D905789E8}"/>
              </a:ext>
            </a:extLst>
          </p:cNvPr>
          <p:cNvSpPr/>
          <p:nvPr/>
        </p:nvSpPr>
        <p:spPr>
          <a:xfrm>
            <a:off x="-155275" y="1690688"/>
            <a:ext cx="6158748" cy="51673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Sechseck 2">
            <a:extLst>
              <a:ext uri="{FF2B5EF4-FFF2-40B4-BE49-F238E27FC236}">
                <a16:creationId xmlns:a16="http://schemas.microsoft.com/office/drawing/2014/main" id="{69C0EB3E-920A-BA98-3689-5C77A58952F9}"/>
              </a:ext>
            </a:extLst>
          </p:cNvPr>
          <p:cNvSpPr/>
          <p:nvPr/>
        </p:nvSpPr>
        <p:spPr>
          <a:xfrm>
            <a:off x="3477986" y="2498271"/>
            <a:ext cx="1943100" cy="1567543"/>
          </a:xfrm>
          <a:prstGeom prst="hexagon">
            <a:avLst/>
          </a:prstGeom>
          <a:solidFill>
            <a:srgbClr val="C5E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B2BDAC-701A-C56C-24FA-0F409CDE4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Zielgruppe &amp; Ziele</a:t>
            </a:r>
            <a:endParaRPr lang="de-DE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A9DEDAA-83E1-002E-316B-13EB3BCFEED2}"/>
              </a:ext>
            </a:extLst>
          </p:cNvPr>
          <p:cNvSpPr txBox="1"/>
          <p:nvPr/>
        </p:nvSpPr>
        <p:spPr>
          <a:xfrm>
            <a:off x="3575958" y="2866543"/>
            <a:ext cx="1747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Kinder </a:t>
            </a:r>
            <a:b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1.-6. Klasse</a:t>
            </a:r>
          </a:p>
        </p:txBody>
      </p:sp>
      <p:sp>
        <p:nvSpPr>
          <p:cNvPr id="9" name="Sechseck 8">
            <a:extLst>
              <a:ext uri="{FF2B5EF4-FFF2-40B4-BE49-F238E27FC236}">
                <a16:creationId xmlns:a16="http://schemas.microsoft.com/office/drawing/2014/main" id="{A60B79B9-35F0-236D-D83B-180EAF02DD64}"/>
              </a:ext>
            </a:extLst>
          </p:cNvPr>
          <p:cNvSpPr/>
          <p:nvPr/>
        </p:nvSpPr>
        <p:spPr>
          <a:xfrm>
            <a:off x="5323114" y="1530363"/>
            <a:ext cx="1943100" cy="1567543"/>
          </a:xfrm>
          <a:prstGeom prst="hexagon">
            <a:avLst/>
          </a:prstGeom>
          <a:solidFill>
            <a:srgbClr val="7DC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FDD65FF-7821-71E9-5A04-A88311F0DD71}"/>
              </a:ext>
            </a:extLst>
          </p:cNvPr>
          <p:cNvSpPr txBox="1"/>
          <p:nvPr/>
        </p:nvSpPr>
        <p:spPr>
          <a:xfrm>
            <a:off x="5421086" y="2036606"/>
            <a:ext cx="174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impulsiv</a:t>
            </a:r>
          </a:p>
        </p:txBody>
      </p:sp>
      <p:sp>
        <p:nvSpPr>
          <p:cNvPr id="11" name="Sechseck 10">
            <a:extLst>
              <a:ext uri="{FF2B5EF4-FFF2-40B4-BE49-F238E27FC236}">
                <a16:creationId xmlns:a16="http://schemas.microsoft.com/office/drawing/2014/main" id="{363EF8FB-7B81-F237-B18D-B88257B7B18A}"/>
              </a:ext>
            </a:extLst>
          </p:cNvPr>
          <p:cNvSpPr/>
          <p:nvPr/>
        </p:nvSpPr>
        <p:spPr>
          <a:xfrm>
            <a:off x="5323114" y="3282041"/>
            <a:ext cx="1943100" cy="1567543"/>
          </a:xfrm>
          <a:prstGeom prst="hexagon">
            <a:avLst/>
          </a:prstGeom>
          <a:solidFill>
            <a:srgbClr val="7DC88D">
              <a:alpha val="2053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Sechseck 11">
            <a:extLst>
              <a:ext uri="{FF2B5EF4-FFF2-40B4-BE49-F238E27FC236}">
                <a16:creationId xmlns:a16="http://schemas.microsoft.com/office/drawing/2014/main" id="{948D50C1-09F5-C165-E227-DDA2C79E913A}"/>
              </a:ext>
            </a:extLst>
          </p:cNvPr>
          <p:cNvSpPr/>
          <p:nvPr/>
        </p:nvSpPr>
        <p:spPr>
          <a:xfrm>
            <a:off x="3575958" y="4249947"/>
            <a:ext cx="1943100" cy="1567543"/>
          </a:xfrm>
          <a:prstGeom prst="hexagon">
            <a:avLst/>
          </a:prstGeom>
          <a:solidFill>
            <a:srgbClr val="7DC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Sechseck 12">
            <a:extLst>
              <a:ext uri="{FF2B5EF4-FFF2-40B4-BE49-F238E27FC236}">
                <a16:creationId xmlns:a16="http://schemas.microsoft.com/office/drawing/2014/main" id="{884FFF98-C771-9D56-0140-2FCD4A586C52}"/>
              </a:ext>
            </a:extLst>
          </p:cNvPr>
          <p:cNvSpPr/>
          <p:nvPr/>
        </p:nvSpPr>
        <p:spPr>
          <a:xfrm>
            <a:off x="1730830" y="3374109"/>
            <a:ext cx="1943100" cy="1567543"/>
          </a:xfrm>
          <a:prstGeom prst="hexagon">
            <a:avLst/>
          </a:prstGeom>
          <a:solidFill>
            <a:srgbClr val="7DC88D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Sechseck 13">
            <a:extLst>
              <a:ext uri="{FF2B5EF4-FFF2-40B4-BE49-F238E27FC236}">
                <a16:creationId xmlns:a16="http://schemas.microsoft.com/office/drawing/2014/main" id="{50D7B5FE-206B-01B7-65B0-48E8712F008E}"/>
              </a:ext>
            </a:extLst>
          </p:cNvPr>
          <p:cNvSpPr/>
          <p:nvPr/>
        </p:nvSpPr>
        <p:spPr>
          <a:xfrm>
            <a:off x="5314951" y="5060468"/>
            <a:ext cx="1943100" cy="1567543"/>
          </a:xfrm>
          <a:prstGeom prst="hexagon">
            <a:avLst/>
          </a:prstGeom>
          <a:solidFill>
            <a:srgbClr val="7DC88D">
              <a:alpha val="549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AD001C8-C724-BB0B-12F9-4327DEAF4D52}"/>
              </a:ext>
            </a:extLst>
          </p:cNvPr>
          <p:cNvSpPr txBox="1"/>
          <p:nvPr/>
        </p:nvSpPr>
        <p:spPr>
          <a:xfrm>
            <a:off x="5470072" y="3650313"/>
            <a:ext cx="1747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familiär belastet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B3658C7-0FAA-6F7A-0F7C-1473DC77C9E8}"/>
              </a:ext>
            </a:extLst>
          </p:cNvPr>
          <p:cNvSpPr txBox="1"/>
          <p:nvPr/>
        </p:nvSpPr>
        <p:spPr>
          <a:xfrm>
            <a:off x="5470072" y="5571228"/>
            <a:ext cx="174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konfliktreich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6E9B0E2-BA93-A4EA-C478-33B6E352E73A}"/>
              </a:ext>
            </a:extLst>
          </p:cNvPr>
          <p:cNvSpPr txBox="1"/>
          <p:nvPr/>
        </p:nvSpPr>
        <p:spPr>
          <a:xfrm>
            <a:off x="3698423" y="4434086"/>
            <a:ext cx="1747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Unterricht kaum erreichbar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32DAFB1-5FB8-7959-4393-422B7145CC52}"/>
              </a:ext>
            </a:extLst>
          </p:cNvPr>
          <p:cNvSpPr txBox="1"/>
          <p:nvPr/>
        </p:nvSpPr>
        <p:spPr>
          <a:xfrm>
            <a:off x="1890035" y="3758017"/>
            <a:ext cx="1747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stört Lernen anderer</a:t>
            </a:r>
          </a:p>
        </p:txBody>
      </p:sp>
      <p:pic>
        <p:nvPicPr>
          <p:cNvPr id="1026" name="Picture 2" descr="137.400+ Grafiken, lizenzfreie Vektorgrafiken und Clipart zu Zielscheibe -  iStock | Zielgruppe, Strategie, Ziele">
            <a:extLst>
              <a:ext uri="{FF2B5EF4-FFF2-40B4-BE49-F238E27FC236}">
                <a16:creationId xmlns:a16="http://schemas.microsoft.com/office/drawing/2014/main" id="{DB9D4C82-2CDE-7470-96C2-08C5AB3F0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678" y="1013249"/>
            <a:ext cx="3706587" cy="370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B00E20BC-98DF-02DB-10ED-6FFA21B0B129}"/>
              </a:ext>
            </a:extLst>
          </p:cNvPr>
          <p:cNvSpPr txBox="1"/>
          <p:nvPr/>
        </p:nvSpPr>
        <p:spPr>
          <a:xfrm>
            <a:off x="7867650" y="4434085"/>
            <a:ext cx="3706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Kind stärken und Rückkehr in die Klasse ermöglichen</a:t>
            </a:r>
          </a:p>
        </p:txBody>
      </p:sp>
    </p:spTree>
    <p:extLst>
      <p:ext uri="{BB962C8B-B14F-4D97-AF65-F5344CB8AC3E}">
        <p14:creationId xmlns:p14="http://schemas.microsoft.com/office/powerpoint/2010/main" val="5262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25 0 " pathEditMode="relative" ptsTypes="AA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  <p:bldP spid="3" grpId="1" animBg="1"/>
      <p:bldP spid="6" grpId="0"/>
      <p:bldP spid="6" grpId="1"/>
      <p:bldP spid="9" grpId="0" animBg="1"/>
      <p:bldP spid="9" grpId="1" animBg="1"/>
      <p:bldP spid="10" grpId="0"/>
      <p:bldP spid="10" grpId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185B42-3D40-DCBB-F2D5-17FF922F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Pilotprojekt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CBD5A88-F839-DCE4-ECFB-F07E4CFB334C}"/>
              </a:ext>
            </a:extLst>
          </p:cNvPr>
          <p:cNvSpPr txBox="1"/>
          <p:nvPr/>
        </p:nvSpPr>
        <p:spPr>
          <a:xfrm>
            <a:off x="1404257" y="2327936"/>
            <a:ext cx="3918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DE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096A87C0-2A97-C29B-349A-D85EF39A2802}"/>
              </a:ext>
            </a:extLst>
          </p:cNvPr>
          <p:cNvSpPr/>
          <p:nvPr/>
        </p:nvSpPr>
        <p:spPr>
          <a:xfrm flipH="1">
            <a:off x="2095500" y="2327936"/>
            <a:ext cx="8001000" cy="2383971"/>
          </a:xfrm>
          <a:prstGeom prst="rtTriangle">
            <a:avLst/>
          </a:prstGeom>
          <a:solidFill>
            <a:srgbClr val="C5E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EBE32E20-538E-ADE7-EA59-438253422291}"/>
              </a:ext>
            </a:extLst>
          </p:cNvPr>
          <p:cNvCxnSpPr/>
          <p:nvPr/>
        </p:nvCxnSpPr>
        <p:spPr>
          <a:xfrm>
            <a:off x="2095500" y="496388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4C07C958-0618-316D-E35A-676C95B00D50}"/>
              </a:ext>
            </a:extLst>
          </p:cNvPr>
          <p:cNvCxnSpPr/>
          <p:nvPr/>
        </p:nvCxnSpPr>
        <p:spPr>
          <a:xfrm>
            <a:off x="2095500" y="4963886"/>
            <a:ext cx="0" cy="1490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23D720F0-1D30-39B0-12CD-67DB82D81CFF}"/>
              </a:ext>
            </a:extLst>
          </p:cNvPr>
          <p:cNvCxnSpPr/>
          <p:nvPr/>
        </p:nvCxnSpPr>
        <p:spPr>
          <a:xfrm>
            <a:off x="10103474" y="4963886"/>
            <a:ext cx="0" cy="1490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D3012B48-9A25-AD32-9204-5BA43ED27EAA}"/>
              </a:ext>
            </a:extLst>
          </p:cNvPr>
          <p:cNvSpPr txBox="1"/>
          <p:nvPr/>
        </p:nvSpPr>
        <p:spPr>
          <a:xfrm>
            <a:off x="1221922" y="5112913"/>
            <a:ext cx="1747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Sommer 2025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17E0855-5AE1-A137-3ADA-472534C15F4E}"/>
              </a:ext>
            </a:extLst>
          </p:cNvPr>
          <p:cNvSpPr txBox="1"/>
          <p:nvPr/>
        </p:nvSpPr>
        <p:spPr>
          <a:xfrm>
            <a:off x="9222922" y="5112913"/>
            <a:ext cx="1747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Sommer 2026</a:t>
            </a:r>
          </a:p>
        </p:txBody>
      </p:sp>
    </p:spTree>
    <p:extLst>
      <p:ext uri="{BB962C8B-B14F-4D97-AF65-F5344CB8AC3E}">
        <p14:creationId xmlns:p14="http://schemas.microsoft.com/office/powerpoint/2010/main" val="290847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9AEAA-6D2C-3C76-D48D-E7D81BA4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6DE2D6-0484-249D-451B-10B81448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Ablauf und Organisation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3B61AE2-C7B7-217D-8D9A-B0F2CE558C20}"/>
              </a:ext>
            </a:extLst>
          </p:cNvPr>
          <p:cNvSpPr/>
          <p:nvPr/>
        </p:nvSpPr>
        <p:spPr>
          <a:xfrm>
            <a:off x="3856892" y="1558672"/>
            <a:ext cx="4478215" cy="583589"/>
          </a:xfrm>
          <a:prstGeom prst="rect">
            <a:avLst/>
          </a:prstGeom>
          <a:solidFill>
            <a:srgbClr val="7DC88D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021B989-5F0E-19FE-18A9-AC652FC906C5}"/>
              </a:ext>
            </a:extLst>
          </p:cNvPr>
          <p:cNvSpPr/>
          <p:nvPr/>
        </p:nvSpPr>
        <p:spPr>
          <a:xfrm>
            <a:off x="3856892" y="3016251"/>
            <a:ext cx="4478215" cy="583589"/>
          </a:xfrm>
          <a:prstGeom prst="rect">
            <a:avLst/>
          </a:prstGeom>
          <a:solidFill>
            <a:srgbClr val="7DC88D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66C7D42-8072-46ED-F528-EA8DAB062DA9}"/>
              </a:ext>
            </a:extLst>
          </p:cNvPr>
          <p:cNvSpPr/>
          <p:nvPr/>
        </p:nvSpPr>
        <p:spPr>
          <a:xfrm>
            <a:off x="3856892" y="2286699"/>
            <a:ext cx="4478215" cy="583589"/>
          </a:xfrm>
          <a:prstGeom prst="rect">
            <a:avLst/>
          </a:prstGeom>
          <a:solidFill>
            <a:srgbClr val="7DC88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1101C48-B5D2-66F3-A912-6952F1E7F83E}"/>
              </a:ext>
            </a:extLst>
          </p:cNvPr>
          <p:cNvSpPr/>
          <p:nvPr/>
        </p:nvSpPr>
        <p:spPr>
          <a:xfrm>
            <a:off x="3856892" y="3725925"/>
            <a:ext cx="4478215" cy="583589"/>
          </a:xfrm>
          <a:prstGeom prst="rect">
            <a:avLst/>
          </a:prstGeom>
          <a:solidFill>
            <a:srgbClr val="7DC88D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0AEB6FE-3729-CC12-9701-15281F572671}"/>
              </a:ext>
            </a:extLst>
          </p:cNvPr>
          <p:cNvSpPr/>
          <p:nvPr/>
        </p:nvSpPr>
        <p:spPr>
          <a:xfrm>
            <a:off x="3856892" y="4451473"/>
            <a:ext cx="4478215" cy="583589"/>
          </a:xfrm>
          <a:prstGeom prst="rect">
            <a:avLst/>
          </a:prstGeom>
          <a:solidFill>
            <a:srgbClr val="7DC88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28E6E0A-B604-70A9-ECD1-FDB2C2AE1966}"/>
              </a:ext>
            </a:extLst>
          </p:cNvPr>
          <p:cNvSpPr/>
          <p:nvPr/>
        </p:nvSpPr>
        <p:spPr>
          <a:xfrm>
            <a:off x="3856892" y="5183738"/>
            <a:ext cx="4478215" cy="583589"/>
          </a:xfrm>
          <a:prstGeom prst="rect">
            <a:avLst/>
          </a:prstGeom>
          <a:solidFill>
            <a:srgbClr val="7DC88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DDB456A-3474-145D-4C07-8C4919920A57}"/>
              </a:ext>
            </a:extLst>
          </p:cNvPr>
          <p:cNvSpPr/>
          <p:nvPr/>
        </p:nvSpPr>
        <p:spPr>
          <a:xfrm>
            <a:off x="3856892" y="5909286"/>
            <a:ext cx="4478215" cy="583589"/>
          </a:xfrm>
          <a:prstGeom prst="rect">
            <a:avLst/>
          </a:prstGeom>
          <a:solidFill>
            <a:srgbClr val="7DC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EC8129D-2AAA-2E56-01F2-326700BC21C7}"/>
              </a:ext>
            </a:extLst>
          </p:cNvPr>
          <p:cNvSpPr txBox="1"/>
          <p:nvPr/>
        </p:nvSpPr>
        <p:spPr>
          <a:xfrm>
            <a:off x="3856892" y="1601814"/>
            <a:ext cx="433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Kontakt Lerninselteam 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8B6FDC0-12B7-0FBB-3564-B7A95668B388}"/>
              </a:ext>
            </a:extLst>
          </p:cNvPr>
          <p:cNvSpPr txBox="1"/>
          <p:nvPr/>
        </p:nvSpPr>
        <p:spPr>
          <a:xfrm>
            <a:off x="3856892" y="2378438"/>
            <a:ext cx="4592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Abklärung bestehender Förderangebote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9DDF78B-984B-AE45-0506-B13AD699F00A}"/>
              </a:ext>
            </a:extLst>
          </p:cNvPr>
          <p:cNvSpPr txBox="1"/>
          <p:nvPr/>
        </p:nvSpPr>
        <p:spPr>
          <a:xfrm>
            <a:off x="3856892" y="3085230"/>
            <a:ext cx="433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Vorgespräch &amp; Fallbesprechung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8E2F731-475D-521E-5AE5-562C23BDED5A}"/>
              </a:ext>
            </a:extLst>
          </p:cNvPr>
          <p:cNvSpPr txBox="1"/>
          <p:nvPr/>
        </p:nvSpPr>
        <p:spPr>
          <a:xfrm>
            <a:off x="3799877" y="3786886"/>
            <a:ext cx="4592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Vorkonsultation im Klassenzimmer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8CE5C7C-C5A0-6BBF-570E-667ACDA5C1AB}"/>
              </a:ext>
            </a:extLst>
          </p:cNvPr>
          <p:cNvSpPr txBox="1"/>
          <p:nvPr/>
        </p:nvSpPr>
        <p:spPr>
          <a:xfrm>
            <a:off x="3856892" y="4485312"/>
            <a:ext cx="433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Anmeldeformular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6F21FF7-C583-8F71-1CAC-85E588704453}"/>
              </a:ext>
            </a:extLst>
          </p:cNvPr>
          <p:cNvSpPr txBox="1"/>
          <p:nvPr/>
        </p:nvSpPr>
        <p:spPr>
          <a:xfrm>
            <a:off x="3856892" y="5226112"/>
            <a:ext cx="433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Entscheid durch SL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E1A36BD8-7EBF-5A38-BCBC-7E34CCE746EF}"/>
              </a:ext>
            </a:extLst>
          </p:cNvPr>
          <p:cNvSpPr txBox="1"/>
          <p:nvPr/>
        </p:nvSpPr>
        <p:spPr>
          <a:xfrm>
            <a:off x="3856892" y="5944047"/>
            <a:ext cx="433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Einführung &amp; Förderplanung</a:t>
            </a:r>
          </a:p>
        </p:txBody>
      </p:sp>
    </p:spTree>
    <p:extLst>
      <p:ext uri="{BB962C8B-B14F-4D97-AF65-F5344CB8AC3E}">
        <p14:creationId xmlns:p14="http://schemas.microsoft.com/office/powerpoint/2010/main" val="220394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/>
      <p:bldP spid="18" grpId="1"/>
      <p:bldP spid="19" grpId="1"/>
      <p:bldP spid="20" grpId="1"/>
      <p:bldP spid="21" grpId="0"/>
      <p:bldP spid="22" grpId="0"/>
      <p:bldP spid="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7E9CD-BACC-48AD-5D36-EC42F36F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82D53-E891-49BB-693C-83F961035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Förderung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09676DA-2095-3F3B-46C7-CBC546FEB65D}"/>
              </a:ext>
            </a:extLst>
          </p:cNvPr>
          <p:cNvSpPr/>
          <p:nvPr/>
        </p:nvSpPr>
        <p:spPr>
          <a:xfrm>
            <a:off x="3645108" y="1690688"/>
            <a:ext cx="4901784" cy="46319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4D232D5-BB88-1B7E-FB72-8C821E097638}"/>
              </a:ext>
            </a:extLst>
          </p:cNvPr>
          <p:cNvSpPr txBox="1"/>
          <p:nvPr/>
        </p:nvSpPr>
        <p:spPr>
          <a:xfrm>
            <a:off x="6290516" y="2185254"/>
            <a:ext cx="2044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modularer Wochenplan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8BC971A8-C440-EF17-E272-072F9C753B1D}"/>
              </a:ext>
            </a:extLst>
          </p:cNvPr>
          <p:cNvSpPr/>
          <p:nvPr/>
        </p:nvSpPr>
        <p:spPr>
          <a:xfrm>
            <a:off x="3822492" y="4006668"/>
            <a:ext cx="2273508" cy="2199260"/>
          </a:xfrm>
          <a:prstGeom prst="rect">
            <a:avLst/>
          </a:prstGeom>
          <a:solidFill>
            <a:srgbClr val="7DC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449F6757-70B8-5DB4-43BD-CC1D995F60E2}"/>
              </a:ext>
            </a:extLst>
          </p:cNvPr>
          <p:cNvSpPr/>
          <p:nvPr/>
        </p:nvSpPr>
        <p:spPr>
          <a:xfrm>
            <a:off x="6175770" y="4006668"/>
            <a:ext cx="2273508" cy="2199260"/>
          </a:xfrm>
          <a:prstGeom prst="rect">
            <a:avLst/>
          </a:prstGeom>
          <a:solidFill>
            <a:srgbClr val="C5E6CB">
              <a:alpha val="245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A41C696D-76F6-7B01-8583-F0A9ABAB61D4}"/>
              </a:ext>
            </a:extLst>
          </p:cNvPr>
          <p:cNvSpPr/>
          <p:nvPr/>
        </p:nvSpPr>
        <p:spPr>
          <a:xfrm>
            <a:off x="3831058" y="1751702"/>
            <a:ext cx="2273508" cy="2199260"/>
          </a:xfrm>
          <a:prstGeom prst="rect">
            <a:avLst/>
          </a:prstGeom>
          <a:solidFill>
            <a:srgbClr val="C5E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56928F04-E5CB-2432-581A-9136B4D332F0}"/>
              </a:ext>
            </a:extLst>
          </p:cNvPr>
          <p:cNvSpPr txBox="1"/>
          <p:nvPr/>
        </p:nvSpPr>
        <p:spPr>
          <a:xfrm>
            <a:off x="6290516" y="4690799"/>
            <a:ext cx="2044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individuelle Bedürfnisse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B7177A2-9373-1E20-15CD-0CED078E75A1}"/>
              </a:ext>
            </a:extLst>
          </p:cNvPr>
          <p:cNvSpPr txBox="1"/>
          <p:nvPr/>
        </p:nvSpPr>
        <p:spPr>
          <a:xfrm>
            <a:off x="3724564" y="4159884"/>
            <a:ext cx="248649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>
                <a:latin typeface="Segoe UI Light" panose="020B0502040204020203" pitchFamily="34" charset="0"/>
                <a:cs typeface="Segoe UI Light" panose="020B0502040204020203" pitchFamily="34" charset="0"/>
              </a:rPr>
              <a:t>kreative Angebote Projekte Bewegung</a:t>
            </a:r>
          </a:p>
          <a:p>
            <a:pPr algn="ctr"/>
            <a:r>
              <a:rPr lang="de-DE" sz="2300" dirty="0">
                <a:latin typeface="Segoe UI Light" panose="020B0502040204020203" pitchFamily="34" charset="0"/>
                <a:cs typeface="Segoe UI Light" panose="020B0502040204020203" pitchFamily="34" charset="0"/>
              </a:rPr>
              <a:t>Gespräch</a:t>
            </a:r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</a:p>
          <a:p>
            <a:pPr algn="ctr"/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Spiele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D3DF11C-4090-EBFB-E2E8-EBC426647137}"/>
              </a:ext>
            </a:extLst>
          </p:cNvPr>
          <p:cNvSpPr txBox="1"/>
          <p:nvPr/>
        </p:nvSpPr>
        <p:spPr>
          <a:xfrm>
            <a:off x="3830901" y="2435833"/>
            <a:ext cx="2256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3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ausserschulische</a:t>
            </a:r>
            <a:r>
              <a:rPr lang="de-DE" sz="23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Angebote</a:t>
            </a:r>
          </a:p>
        </p:txBody>
      </p:sp>
    </p:spTree>
    <p:extLst>
      <p:ext uri="{BB962C8B-B14F-4D97-AF65-F5344CB8AC3E}">
        <p14:creationId xmlns:p14="http://schemas.microsoft.com/office/powerpoint/2010/main" val="137390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D6DE4-FD94-E2C4-6E30-A09C57528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chtungspfeil 7">
            <a:extLst>
              <a:ext uri="{FF2B5EF4-FFF2-40B4-BE49-F238E27FC236}">
                <a16:creationId xmlns:a16="http://schemas.microsoft.com/office/drawing/2014/main" id="{4A0EE70C-F983-0B02-50C1-3FD52EAF6640}"/>
              </a:ext>
            </a:extLst>
          </p:cNvPr>
          <p:cNvSpPr/>
          <p:nvPr/>
        </p:nvSpPr>
        <p:spPr>
          <a:xfrm>
            <a:off x="5745192" y="4487331"/>
            <a:ext cx="4917057" cy="1142548"/>
          </a:xfrm>
          <a:prstGeom prst="homePlate">
            <a:avLst/>
          </a:prstGeom>
          <a:solidFill>
            <a:srgbClr val="7DC8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35BC38A-EBA6-0489-171C-215991EF6EBF}"/>
              </a:ext>
            </a:extLst>
          </p:cNvPr>
          <p:cNvSpPr txBox="1"/>
          <p:nvPr/>
        </p:nvSpPr>
        <p:spPr>
          <a:xfrm>
            <a:off x="5765992" y="4827772"/>
            <a:ext cx="491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Vertretung ist gesichert. </a:t>
            </a:r>
          </a:p>
        </p:txBody>
      </p:sp>
      <p:sp>
        <p:nvSpPr>
          <p:cNvPr id="9" name="Richtungspfeil 8">
            <a:extLst>
              <a:ext uri="{FF2B5EF4-FFF2-40B4-BE49-F238E27FC236}">
                <a16:creationId xmlns:a16="http://schemas.microsoft.com/office/drawing/2014/main" id="{3F6E9316-1395-5CBB-90A7-88D0FD2E54DD}"/>
              </a:ext>
            </a:extLst>
          </p:cNvPr>
          <p:cNvSpPr/>
          <p:nvPr/>
        </p:nvSpPr>
        <p:spPr>
          <a:xfrm>
            <a:off x="5765993" y="3143362"/>
            <a:ext cx="4917057" cy="1142548"/>
          </a:xfrm>
          <a:prstGeom prst="homePlate">
            <a:avLst/>
          </a:prstGeom>
          <a:solidFill>
            <a:srgbClr val="C5E6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93F1257-3885-E880-5972-8437B6805E78}"/>
              </a:ext>
            </a:extLst>
          </p:cNvPr>
          <p:cNvSpPr txBox="1"/>
          <p:nvPr/>
        </p:nvSpPr>
        <p:spPr>
          <a:xfrm>
            <a:off x="5745192" y="3483803"/>
            <a:ext cx="491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Fokus: Beziehung stärken </a:t>
            </a:r>
          </a:p>
        </p:txBody>
      </p:sp>
      <p:sp>
        <p:nvSpPr>
          <p:cNvPr id="7" name="Richtungspfeil 6">
            <a:extLst>
              <a:ext uri="{FF2B5EF4-FFF2-40B4-BE49-F238E27FC236}">
                <a16:creationId xmlns:a16="http://schemas.microsoft.com/office/drawing/2014/main" id="{033839ED-C2DD-DEAC-4553-3DB80E9F3FBE}"/>
              </a:ext>
            </a:extLst>
          </p:cNvPr>
          <p:cNvSpPr/>
          <p:nvPr/>
        </p:nvSpPr>
        <p:spPr>
          <a:xfrm>
            <a:off x="5745193" y="1892109"/>
            <a:ext cx="4917057" cy="1142548"/>
          </a:xfrm>
          <a:prstGeom prst="homePlate">
            <a:avLst/>
          </a:prstGeom>
          <a:solidFill>
            <a:srgbClr val="C5E6CB">
              <a:alpha val="4691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0374ECA-FF02-DA61-B165-CE6EE1BB4A96}"/>
              </a:ext>
            </a:extLst>
          </p:cNvPr>
          <p:cNvSpPr txBox="1"/>
          <p:nvPr/>
        </p:nvSpPr>
        <p:spPr>
          <a:xfrm>
            <a:off x="5765993" y="2029112"/>
            <a:ext cx="4917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Treffen Lehrperson und Kinder </a:t>
            </a:r>
            <a:r>
              <a:rPr lang="de-DE" sz="2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ausserhalb</a:t>
            </a:r>
            <a:r>
              <a:rPr lang="de-DE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des Unterrichts.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F8C1732-FDD1-C178-F1C6-FBF265D7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Rückkehr in Klasse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143625F-1F8E-E014-5F97-5A6ADC1E4218}"/>
              </a:ext>
            </a:extLst>
          </p:cNvPr>
          <p:cNvSpPr/>
          <p:nvPr/>
        </p:nvSpPr>
        <p:spPr>
          <a:xfrm>
            <a:off x="0" y="1690688"/>
            <a:ext cx="5624423" cy="589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746CF2C-277E-FAB9-7E64-2D6FE6599CC3}"/>
              </a:ext>
            </a:extLst>
          </p:cNvPr>
          <p:cNvSpPr txBox="1"/>
          <p:nvPr/>
        </p:nvSpPr>
        <p:spPr>
          <a:xfrm>
            <a:off x="1931345" y="4243465"/>
            <a:ext cx="3200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Banking-Time</a:t>
            </a:r>
          </a:p>
        </p:txBody>
      </p:sp>
      <p:pic>
        <p:nvPicPr>
          <p:cNvPr id="5" name="Grafik 4" descr="Stoppuhr Silhouette">
            <a:extLst>
              <a:ext uri="{FF2B5EF4-FFF2-40B4-BE49-F238E27FC236}">
                <a16:creationId xmlns:a16="http://schemas.microsoft.com/office/drawing/2014/main" id="{E1FCD953-C71A-1178-B69B-8EFC969FC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65817" y="2463383"/>
            <a:ext cx="1931233" cy="193123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2974210-F69E-BB03-3126-B6D1284F4EBD}"/>
              </a:ext>
            </a:extLst>
          </p:cNvPr>
          <p:cNvSpPr/>
          <p:nvPr/>
        </p:nvSpPr>
        <p:spPr>
          <a:xfrm>
            <a:off x="2833141" y="2860109"/>
            <a:ext cx="1364105" cy="1315651"/>
          </a:xfrm>
          <a:prstGeom prst="ellipse">
            <a:avLst/>
          </a:prstGeom>
          <a:solidFill>
            <a:srgbClr val="C5E6CB">
              <a:alpha val="2769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63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9" grpId="0" animBg="1"/>
      <p:bldP spid="12" grpId="0"/>
      <p:bldP spid="7" grpId="0" animBg="1"/>
      <p:bldP spid="11" grpId="0"/>
      <p:bldP spid="3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C0336-6B06-D3A0-CFEC-231DC075E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EFCE5-13F2-97CE-0948-305EEE81E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4808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Abschluss und Fragen….? </a:t>
            </a:r>
          </a:p>
        </p:txBody>
      </p:sp>
    </p:spTree>
    <p:extLst>
      <p:ext uri="{BB962C8B-B14F-4D97-AF65-F5344CB8AC3E}">
        <p14:creationId xmlns:p14="http://schemas.microsoft.com/office/powerpoint/2010/main" val="4057888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erninsel: A Study by the Sea">
            <a:extLst>
              <a:ext uri="{FF2B5EF4-FFF2-40B4-BE49-F238E27FC236}">
                <a16:creationId xmlns:a16="http://schemas.microsoft.com/office/drawing/2014/main" id="{B68A5A2D-0E95-3F11-C28E-C66BE0532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391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Breitbild</PresentationFormat>
  <Paragraphs>61</Paragraphs>
  <Slides>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Segoe UI Light</vt:lpstr>
      <vt:lpstr>Office</vt:lpstr>
      <vt:lpstr>Lerninsel </vt:lpstr>
      <vt:lpstr>Was ist die Lerninsel?</vt:lpstr>
      <vt:lpstr>Zielgruppe &amp; Ziele</vt:lpstr>
      <vt:lpstr>Pilotprojekt</vt:lpstr>
      <vt:lpstr>Ablauf und Organisation</vt:lpstr>
      <vt:lpstr>Förderung</vt:lpstr>
      <vt:lpstr>Rückkehr in Klasse</vt:lpstr>
      <vt:lpstr>Abschluss und Fragen….?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Tonet Yurie PH Luzern</dc:creator>
  <cp:lastModifiedBy>Marc Radi</cp:lastModifiedBy>
  <cp:revision>5</cp:revision>
  <dcterms:created xsi:type="dcterms:W3CDTF">2025-08-01T17:42:46Z</dcterms:created>
  <dcterms:modified xsi:type="dcterms:W3CDTF">2025-08-04T07:57:48Z</dcterms:modified>
</cp:coreProperties>
</file>