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13"/>
  </p:notesMasterIdLst>
  <p:sldIdLst>
    <p:sldId id="269" r:id="rId2"/>
    <p:sldId id="265" r:id="rId3"/>
    <p:sldId id="257" r:id="rId4"/>
    <p:sldId id="259" r:id="rId5"/>
    <p:sldId id="258" r:id="rId6"/>
    <p:sldId id="260" r:id="rId7"/>
    <p:sldId id="261" r:id="rId8"/>
    <p:sldId id="264" r:id="rId9"/>
    <p:sldId id="266" r:id="rId10"/>
    <p:sldId id="270" r:id="rId11"/>
    <p:sldId id="27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0563A-8B05-45C1-BE7B-94B7990E1052}" type="datetimeFigureOut">
              <a:rPr lang="de-CH" smtClean="0"/>
              <a:t>02.02.2026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DE893-3B3A-47FD-937A-C478DF7A1DE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10944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E16F-3F62-4FBE-9FFB-4DF9563EF834}" type="datetime1">
              <a:rPr lang="de-CH" smtClean="0"/>
              <a:t>02.02.2026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69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3480B-0AFB-400D-8C81-2B0FF8B49E0F}" type="datetime1">
              <a:rPr lang="de-CH" smtClean="0"/>
              <a:t>02.02.2026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216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1E8C-9EEA-4414-BE0F-986D70455284}" type="datetime1">
              <a:rPr lang="de-CH" smtClean="0"/>
              <a:t>02.02.2026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450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B937-65CA-40BA-8C92-0EBE45C56B95}" type="datetime1">
              <a:rPr lang="de-CH" smtClean="0"/>
              <a:t>02.02.2026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72726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7A0B-0308-43F3-96D0-F9561C456ED0}" type="datetime1">
              <a:rPr lang="de-CH" smtClean="0"/>
              <a:t>02.02.2026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05406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191A-A803-47A8-A17C-C8DAA744A612}" type="datetime1">
              <a:rPr lang="de-CH" smtClean="0"/>
              <a:t>02.02.2026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22531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FF8D0-E9F5-4B20-8B5A-8B6A6B638274}" type="datetime1">
              <a:rPr lang="de-CH" smtClean="0"/>
              <a:t>02.02.2026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2568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02C171E-3947-45D0-96CF-AA92C67BA879}" type="datetime1">
              <a:rPr lang="de-CH" smtClean="0"/>
              <a:t>02.02.2026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9706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4F69-19B3-4E6B-AA29-21D8688C77CD}" type="datetime1">
              <a:rPr lang="de-CH" smtClean="0"/>
              <a:t>02.02.2026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1654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FE6F-D6BF-45C9-BD39-AEDF561C665C}" type="datetime1">
              <a:rPr lang="de-CH" smtClean="0"/>
              <a:t>02.02.2026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0618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7E04-0837-4DCE-9CD7-78DF3A9F83CB}" type="datetime1">
              <a:rPr lang="de-CH" smtClean="0"/>
              <a:t>02.02.2026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711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A3F461D-E618-47AF-8C64-10405172DA78}" type="datetime1">
              <a:rPr lang="de-CH" smtClean="0"/>
              <a:t>02.02.2026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7D4514C-1BE6-40EE-B0E4-FE33DA4128D4}" type="slidenum">
              <a:rPr lang="de-CH" smtClean="0"/>
              <a:t>‹Nr.›</a:t>
            </a:fld>
            <a:endParaRPr lang="de-CH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90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2127678-2950-4D6A-AF16-34DB59FC2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1</a:t>
            </a:fld>
            <a:endParaRPr lang="de-CH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014A11B3-942B-4915-AA7F-92BBDAA0F4AF}"/>
              </a:ext>
            </a:extLst>
          </p:cNvPr>
          <p:cNvSpPr txBox="1">
            <a:spLocks/>
          </p:cNvSpPr>
          <p:nvPr/>
        </p:nvSpPr>
        <p:spPr>
          <a:xfrm>
            <a:off x="1028376" y="894626"/>
            <a:ext cx="7746861" cy="164630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8800" dirty="0">
                <a:latin typeface="Trebuchet MS" panose="020B0603020202020204" pitchFamily="34" charset="0"/>
              </a:rPr>
              <a:t>LOGOPÄDIE</a:t>
            </a:r>
            <a:endParaRPr lang="de-CH" sz="8800" dirty="0">
              <a:latin typeface="Trebuchet MS" panose="020B0603020202020204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1E1880FE-B3E4-4381-89B4-D821A0CD3522}"/>
              </a:ext>
            </a:extLst>
          </p:cNvPr>
          <p:cNvGrpSpPr/>
          <p:nvPr/>
        </p:nvGrpSpPr>
        <p:grpSpPr>
          <a:xfrm>
            <a:off x="9171734" y="1191257"/>
            <a:ext cx="1578724" cy="1560075"/>
            <a:chOff x="921487" y="646544"/>
            <a:chExt cx="2042692" cy="2018562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0B0C3892-F6D3-475F-9AC9-06847AC498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324" t="15466" r="14863" b="15546"/>
            <a:stretch/>
          </p:blipFill>
          <p:spPr>
            <a:xfrm>
              <a:off x="921487" y="646544"/>
              <a:ext cx="2042692" cy="2018562"/>
            </a:xfrm>
            <a:prstGeom prst="rect">
              <a:avLst/>
            </a:prstGeom>
          </p:spPr>
        </p:pic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F7C24A5F-4A23-4738-9BA2-25E03D9EF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7783" y="936752"/>
              <a:ext cx="670985" cy="30865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FC0EA8A6-3D3B-4A2D-964F-56771CD98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3940" t="12858" r="44499" b="18918"/>
            <a:stretch/>
          </p:blipFill>
          <p:spPr>
            <a:xfrm>
              <a:off x="2318325" y="1879883"/>
              <a:ext cx="382262" cy="607304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131518A9-0425-416E-9517-A139DDFE96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3436" t="17859" r="28585" b="18125"/>
            <a:stretch/>
          </p:blipFill>
          <p:spPr>
            <a:xfrm>
              <a:off x="1210639" y="2059522"/>
              <a:ext cx="470192" cy="445785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645521B9-E24B-4759-BE9F-780C2012F4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0837" t="5905" r="31065" b="70924"/>
            <a:stretch/>
          </p:blipFill>
          <p:spPr>
            <a:xfrm>
              <a:off x="1078207" y="983134"/>
              <a:ext cx="507479" cy="308653"/>
            </a:xfrm>
            <a:prstGeom prst="rect">
              <a:avLst/>
            </a:prstGeom>
          </p:spPr>
        </p:pic>
      </p:grpSp>
      <p:sp>
        <p:nvSpPr>
          <p:cNvPr id="10" name="Untertitel 2">
            <a:extLst>
              <a:ext uri="{FF2B5EF4-FFF2-40B4-BE49-F238E27FC236}">
                <a16:creationId xmlns:a16="http://schemas.microsoft.com/office/drawing/2014/main" id="{087CA5AE-D1A6-41AF-9321-1B8784BEE183}"/>
              </a:ext>
            </a:extLst>
          </p:cNvPr>
          <p:cNvSpPr txBox="1">
            <a:spLocks/>
          </p:cNvSpPr>
          <p:nvPr/>
        </p:nvSpPr>
        <p:spPr>
          <a:xfrm>
            <a:off x="984391" y="2760791"/>
            <a:ext cx="10228091" cy="109689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2800" dirty="0" err="1">
                <a:latin typeface="Trebuchet MS" panose="020B0603020202020204" pitchFamily="34" charset="0"/>
                <a:ea typeface="Verdana" panose="020B0604030504040204" pitchFamily="34" charset="0"/>
              </a:rPr>
              <a:t>Präsentation</a:t>
            </a:r>
            <a:r>
              <a:rPr lang="fr-CH" sz="2800" dirty="0">
                <a:latin typeface="Trebuchet MS" panose="020B0603020202020204" pitchFamily="34" charset="0"/>
                <a:ea typeface="Verdana" panose="020B0604030504040204" pitchFamily="34" charset="0"/>
              </a:rPr>
              <a:t> für den Elternrat </a:t>
            </a:r>
          </a:p>
          <a:p>
            <a:r>
              <a:rPr lang="fr-CH" sz="2800" dirty="0">
                <a:latin typeface="Trebuchet MS" panose="020B0603020202020204" pitchFamily="34" charset="0"/>
              </a:rPr>
              <a:t>der Primarschule Sevogel</a:t>
            </a:r>
          </a:p>
          <a:p>
            <a:endParaRPr lang="fr-CH" sz="2400" dirty="0"/>
          </a:p>
          <a:p>
            <a:r>
              <a:rPr lang="fr-CH" sz="2400" dirty="0"/>
              <a:t>Basel, 3. </a:t>
            </a:r>
            <a:r>
              <a:rPr lang="fr-CH" sz="2400" dirty="0" err="1"/>
              <a:t>Februar</a:t>
            </a:r>
            <a:r>
              <a:rPr lang="fr-CH" sz="2400" dirty="0"/>
              <a:t> 2026</a:t>
            </a:r>
          </a:p>
          <a:p>
            <a:pPr marL="0" indent="0">
              <a:buNone/>
            </a:pPr>
            <a:r>
              <a:rPr lang="fr-CH" sz="2400" dirty="0"/>
              <a:t>															           Pascale Glaser und Isabelle Kündig</a:t>
            </a:r>
          </a:p>
          <a:p>
            <a:pPr lvl="8"/>
            <a:r>
              <a:rPr lang="fr-CH" sz="2400" dirty="0"/>
              <a:t>                                                     </a:t>
            </a:r>
            <a:r>
              <a:rPr lang="fr-CH" sz="2400" dirty="0" err="1"/>
              <a:t>Logopädinnen</a:t>
            </a:r>
            <a:r>
              <a:rPr lang="fr-CH" sz="2400" dirty="0"/>
              <a:t> PS Sevogel</a:t>
            </a:r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fr-CH" sz="2400" dirty="0"/>
          </a:p>
          <a:p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1764085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23AD12EB-8E9D-459D-9845-AF7631EFE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490" y="138545"/>
            <a:ext cx="6002968" cy="5965449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CFC3613-E573-4B87-9957-A6B0C9A91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9224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6FB827-40B6-48BA-9660-86D74EFC5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latin typeface="Trebuchet MS" panose="020B0603020202020204" pitchFamily="34" charset="0"/>
              </a:rPr>
              <a:t>Logopädie: </a:t>
            </a:r>
            <a:r>
              <a:rPr lang="fr-CH" dirty="0" err="1">
                <a:latin typeface="Trebuchet MS" panose="020B0603020202020204" pitchFamily="34" charset="0"/>
              </a:rPr>
              <a:t>Was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ist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das</a:t>
            </a:r>
            <a:r>
              <a:rPr lang="fr-CH" dirty="0">
                <a:latin typeface="Trebuchet MS" panose="020B0603020202020204" pitchFamily="34" charset="0"/>
              </a:rPr>
              <a:t>?</a:t>
            </a:r>
            <a:endParaRPr lang="de-CH" dirty="0">
              <a:latin typeface="Trebuchet MS" panose="020B0603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DDFAA3-DC02-49AF-927F-6347B7724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70605"/>
            <a:ext cx="10058400" cy="4023360"/>
          </a:xfrm>
        </p:spPr>
        <p:txBody>
          <a:bodyPr/>
          <a:lstStyle/>
          <a:p>
            <a:r>
              <a:rPr lang="fr-CH" dirty="0">
                <a:latin typeface="Trebuchet MS" panose="020B0603020202020204" pitchFamily="34" charset="0"/>
              </a:rPr>
              <a:t>- </a:t>
            </a:r>
            <a:r>
              <a:rPr lang="fr-CH" dirty="0" err="1">
                <a:latin typeface="Trebuchet MS" panose="020B0603020202020204" pitchFamily="34" charset="0"/>
              </a:rPr>
              <a:t>Womit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befasst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sich</a:t>
            </a:r>
            <a:r>
              <a:rPr lang="fr-CH" dirty="0">
                <a:latin typeface="Trebuchet MS" panose="020B0603020202020204" pitchFamily="34" charset="0"/>
              </a:rPr>
              <a:t> die Logopädie?  </a:t>
            </a:r>
          </a:p>
          <a:p>
            <a:r>
              <a:rPr lang="fr-CH" dirty="0">
                <a:latin typeface="Trebuchet MS" panose="020B0603020202020204" pitchFamily="34" charset="0"/>
              </a:rPr>
              <a:t>- </a:t>
            </a:r>
            <a:r>
              <a:rPr lang="fr-CH" dirty="0" err="1">
                <a:latin typeface="Trebuchet MS" panose="020B0603020202020204" pitchFamily="34" charset="0"/>
              </a:rPr>
              <a:t>Sprachbaum</a:t>
            </a:r>
            <a:endParaRPr lang="fr-CH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- </a:t>
            </a:r>
            <a:r>
              <a:rPr lang="fr-CH" dirty="0" err="1">
                <a:latin typeface="Trebuchet MS" panose="020B0603020202020204" pitchFamily="34" charset="0"/>
              </a:rPr>
              <a:t>Indikationen</a:t>
            </a:r>
            <a:r>
              <a:rPr lang="fr-CH" dirty="0">
                <a:latin typeface="Trebuchet MS" panose="020B0603020202020204" pitchFamily="34" charset="0"/>
              </a:rPr>
              <a:t> für </a:t>
            </a:r>
            <a:r>
              <a:rPr lang="fr-CH" dirty="0" err="1">
                <a:latin typeface="Trebuchet MS" panose="020B0603020202020204" pitchFamily="34" charset="0"/>
              </a:rPr>
              <a:t>eine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logopädische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Therapie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bei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Kindern</a:t>
            </a:r>
            <a:r>
              <a:rPr lang="fr-CH" dirty="0">
                <a:latin typeface="Trebuchet MS" panose="020B0603020202020204" pitchFamily="34" charset="0"/>
              </a:rPr>
              <a:t> und </a:t>
            </a:r>
            <a:r>
              <a:rPr lang="fr-CH" dirty="0" err="1">
                <a:latin typeface="Trebuchet MS" panose="020B0603020202020204" pitchFamily="34" charset="0"/>
              </a:rPr>
              <a:t>Jugendlichen</a:t>
            </a:r>
            <a:endParaRPr lang="fr-CH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- </a:t>
            </a:r>
            <a:r>
              <a:rPr lang="fr-CH" dirty="0" err="1">
                <a:latin typeface="Trebuchet MS" panose="020B0603020202020204" pitchFamily="34" charset="0"/>
              </a:rPr>
              <a:t>Arbeitsweise</a:t>
            </a:r>
            <a:r>
              <a:rPr lang="fr-CH" dirty="0">
                <a:latin typeface="Trebuchet MS" panose="020B0603020202020204" pitchFamily="34" charset="0"/>
              </a:rPr>
              <a:t>: </a:t>
            </a:r>
            <a:r>
              <a:rPr lang="fr-CH" dirty="0" err="1">
                <a:latin typeface="Trebuchet MS" panose="020B0603020202020204" pitchFamily="34" charset="0"/>
              </a:rPr>
              <a:t>Inhalt</a:t>
            </a:r>
            <a:endParaRPr lang="fr-CH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- </a:t>
            </a:r>
            <a:r>
              <a:rPr lang="fr-CH" dirty="0" err="1">
                <a:latin typeface="Trebuchet MS" panose="020B0603020202020204" pitchFamily="34" charset="0"/>
              </a:rPr>
              <a:t>Arbeitsweise</a:t>
            </a:r>
            <a:r>
              <a:rPr lang="fr-CH" dirty="0">
                <a:latin typeface="Trebuchet MS" panose="020B0603020202020204" pitchFamily="34" charset="0"/>
              </a:rPr>
              <a:t>: </a:t>
            </a:r>
            <a:r>
              <a:rPr lang="fr-CH" dirty="0" err="1">
                <a:latin typeface="Trebuchet MS" panose="020B0603020202020204" pitchFamily="34" charset="0"/>
              </a:rPr>
              <a:t>Form</a:t>
            </a:r>
            <a:endParaRPr lang="fr-CH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- </a:t>
            </a:r>
            <a:r>
              <a:rPr lang="fr-CH" dirty="0" err="1">
                <a:latin typeface="Trebuchet MS" panose="020B0603020202020204" pitchFamily="34" charset="0"/>
              </a:rPr>
              <a:t>Verschiedene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Schulformen</a:t>
            </a:r>
            <a:endParaRPr lang="fr-CH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- </a:t>
            </a:r>
            <a:r>
              <a:rPr lang="fr-CH" dirty="0" err="1">
                <a:latin typeface="Trebuchet MS" panose="020B0603020202020204" pitchFamily="34" charset="0"/>
              </a:rPr>
              <a:t>Fragen</a:t>
            </a:r>
            <a:r>
              <a:rPr lang="fr-CH" dirty="0">
                <a:latin typeface="Trebuchet MS" panose="020B0603020202020204" pitchFamily="34" charset="0"/>
              </a:rPr>
              <a:t> </a:t>
            </a:r>
          </a:p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688B40-6E8F-46A4-97B3-C2832DE95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3</a:t>
            </a:fld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47B4947-5FD0-42A1-991E-A8F3E6327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253" y="564035"/>
            <a:ext cx="1177427" cy="116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28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DFDE2-600D-4429-B3B5-511BED1C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latin typeface="Trebuchet MS" panose="020B0603020202020204" pitchFamily="34" charset="0"/>
              </a:rPr>
              <a:t>Die Logopädie </a:t>
            </a:r>
            <a:r>
              <a:rPr lang="fr-CH" dirty="0" err="1">
                <a:latin typeface="Trebuchet MS" panose="020B0603020202020204" pitchFamily="34" charset="0"/>
              </a:rPr>
              <a:t>befasst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dirty="0" err="1">
                <a:latin typeface="Trebuchet MS" panose="020B0603020202020204" pitchFamily="34" charset="0"/>
              </a:rPr>
              <a:t>sich</a:t>
            </a:r>
            <a:r>
              <a:rPr lang="fr-CH" dirty="0">
                <a:latin typeface="Trebuchet MS" panose="020B0603020202020204" pitchFamily="34" charset="0"/>
              </a:rPr>
              <a:t> mit ….</a:t>
            </a:r>
            <a:endParaRPr lang="de-CH" dirty="0">
              <a:latin typeface="Trebuchet MS" panose="020B0603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65B3EE-C345-4D36-A9A6-71561A218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8241"/>
            <a:ext cx="10058400" cy="4023360"/>
          </a:xfrm>
        </p:spPr>
        <p:txBody>
          <a:bodyPr/>
          <a:lstStyle/>
          <a:p>
            <a:r>
              <a:rPr lang="fr-CH" dirty="0">
                <a:latin typeface="Trebuchet MS" panose="020B0603020202020204" pitchFamily="34" charset="0"/>
              </a:rPr>
              <a:t>&gt; der </a:t>
            </a:r>
            <a:r>
              <a:rPr lang="fr-CH" b="1" dirty="0" err="1">
                <a:latin typeface="Trebuchet MS" panose="020B0603020202020204" pitchFamily="34" charset="0"/>
              </a:rPr>
              <a:t>Sprache</a:t>
            </a:r>
            <a:r>
              <a:rPr lang="fr-CH" dirty="0">
                <a:latin typeface="Trebuchet MS" panose="020B0603020202020204" pitchFamily="34" charset="0"/>
              </a:rPr>
              <a:t>: </a:t>
            </a:r>
            <a:r>
              <a:rPr lang="fr-CH" dirty="0" err="1">
                <a:latin typeface="Trebuchet MS" panose="020B0603020202020204" pitchFamily="34" charset="0"/>
              </a:rPr>
              <a:t>Aussprache</a:t>
            </a:r>
            <a:r>
              <a:rPr lang="fr-CH" dirty="0">
                <a:latin typeface="Trebuchet MS" panose="020B0603020202020204" pitchFamily="34" charset="0"/>
              </a:rPr>
              <a:t> (Phonologie), </a:t>
            </a:r>
            <a:r>
              <a:rPr lang="fr-CH" dirty="0" err="1">
                <a:latin typeface="Trebuchet MS" panose="020B0603020202020204" pitchFamily="34" charset="0"/>
              </a:rPr>
              <a:t>Wortschatz</a:t>
            </a:r>
            <a:r>
              <a:rPr lang="fr-CH" dirty="0">
                <a:latin typeface="Trebuchet MS" panose="020B0603020202020204" pitchFamily="34" charset="0"/>
              </a:rPr>
              <a:t>, Grammatik, 				                   </a:t>
            </a:r>
            <a:r>
              <a:rPr lang="fr-CH" dirty="0" err="1">
                <a:latin typeface="Trebuchet MS" panose="020B0603020202020204" pitchFamily="34" charset="0"/>
              </a:rPr>
              <a:t>Sprachverständnis</a:t>
            </a:r>
            <a:r>
              <a:rPr lang="fr-CH" dirty="0">
                <a:latin typeface="Trebuchet MS" panose="020B0603020202020204" pitchFamily="34" charset="0"/>
              </a:rPr>
              <a:t>, </a:t>
            </a:r>
            <a:r>
              <a:rPr lang="fr-CH" dirty="0" err="1">
                <a:latin typeface="Trebuchet MS" panose="020B0603020202020204" pitchFamily="34" charset="0"/>
              </a:rPr>
              <a:t>Sprachanwendung</a:t>
            </a:r>
            <a:endParaRPr lang="fr-CH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&gt; </a:t>
            </a:r>
            <a:r>
              <a:rPr lang="fr-CH" dirty="0" err="1">
                <a:latin typeface="Trebuchet MS" panose="020B0603020202020204" pitchFamily="34" charset="0"/>
              </a:rPr>
              <a:t>dem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b="1" dirty="0" err="1">
                <a:latin typeface="Trebuchet MS" panose="020B0603020202020204" pitchFamily="34" charset="0"/>
              </a:rPr>
              <a:t>Sprechen</a:t>
            </a:r>
            <a:r>
              <a:rPr lang="fr-CH" dirty="0">
                <a:latin typeface="Trebuchet MS" panose="020B0603020202020204" pitchFamily="34" charset="0"/>
              </a:rPr>
              <a:t>: </a:t>
            </a:r>
            <a:r>
              <a:rPr lang="fr-CH" dirty="0" err="1">
                <a:latin typeface="Trebuchet MS" panose="020B0603020202020204" pitchFamily="34" charset="0"/>
              </a:rPr>
              <a:t>Aussprache</a:t>
            </a:r>
            <a:r>
              <a:rPr lang="fr-CH" dirty="0">
                <a:latin typeface="Trebuchet MS" panose="020B0603020202020204" pitchFamily="34" charset="0"/>
              </a:rPr>
              <a:t> (</a:t>
            </a:r>
            <a:r>
              <a:rPr lang="fr-CH" dirty="0" err="1">
                <a:latin typeface="Trebuchet MS" panose="020B0603020202020204" pitchFamily="34" charset="0"/>
              </a:rPr>
              <a:t>Phonetik</a:t>
            </a:r>
            <a:r>
              <a:rPr lang="fr-CH" dirty="0">
                <a:latin typeface="Trebuchet MS" panose="020B0603020202020204" pitchFamily="34" charset="0"/>
              </a:rPr>
              <a:t>), </a:t>
            </a:r>
            <a:r>
              <a:rPr lang="fr-CH" dirty="0" err="1">
                <a:latin typeface="Trebuchet MS" panose="020B0603020202020204" pitchFamily="34" charset="0"/>
              </a:rPr>
              <a:t>Redefluss</a:t>
            </a:r>
            <a:endParaRPr lang="fr-CH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&gt; der </a:t>
            </a:r>
            <a:r>
              <a:rPr lang="fr-CH" b="1" dirty="0" err="1">
                <a:latin typeface="Trebuchet MS" panose="020B0603020202020204" pitchFamily="34" charset="0"/>
              </a:rPr>
              <a:t>Stimme</a:t>
            </a:r>
            <a:endParaRPr lang="fr-CH" b="1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&gt; </a:t>
            </a:r>
            <a:r>
              <a:rPr lang="fr-CH" dirty="0" err="1">
                <a:latin typeface="Trebuchet MS" panose="020B0603020202020204" pitchFamily="34" charset="0"/>
              </a:rPr>
              <a:t>dem</a:t>
            </a:r>
            <a:r>
              <a:rPr lang="fr-CH" dirty="0">
                <a:latin typeface="Trebuchet MS" panose="020B0603020202020204" pitchFamily="34" charset="0"/>
              </a:rPr>
              <a:t> </a:t>
            </a:r>
            <a:r>
              <a:rPr lang="fr-CH" b="1" dirty="0" err="1">
                <a:latin typeface="Trebuchet MS" panose="020B0603020202020204" pitchFamily="34" charset="0"/>
              </a:rPr>
              <a:t>Schlucken</a:t>
            </a:r>
            <a:endParaRPr lang="fr-CH" b="1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&gt; der </a:t>
            </a:r>
            <a:r>
              <a:rPr lang="fr-CH" b="1" dirty="0" err="1">
                <a:latin typeface="Trebuchet MS" panose="020B0603020202020204" pitchFamily="34" charset="0"/>
              </a:rPr>
              <a:t>Schriftsprache</a:t>
            </a:r>
            <a:endParaRPr lang="fr-CH" b="1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&gt; der</a:t>
            </a:r>
            <a:r>
              <a:rPr lang="fr-CH" b="1" dirty="0">
                <a:latin typeface="Trebuchet MS" panose="020B0603020202020204" pitchFamily="34" charset="0"/>
              </a:rPr>
              <a:t> </a:t>
            </a:r>
            <a:r>
              <a:rPr lang="fr-CH" b="1" dirty="0" err="1">
                <a:latin typeface="Trebuchet MS" panose="020B0603020202020204" pitchFamily="34" charset="0"/>
              </a:rPr>
              <a:t>Hörverarbeitung</a:t>
            </a:r>
            <a:endParaRPr lang="fr-CH" b="1" dirty="0">
              <a:latin typeface="Trebuchet MS" panose="020B0603020202020204" pitchFamily="34" charset="0"/>
            </a:endParaRPr>
          </a:p>
          <a:p>
            <a:r>
              <a:rPr lang="fr-CH" dirty="0">
                <a:latin typeface="Trebuchet MS" panose="020B0603020202020204" pitchFamily="34" charset="0"/>
              </a:rPr>
              <a:t>  (</a:t>
            </a:r>
            <a:r>
              <a:rPr lang="fr-CH" dirty="0" err="1">
                <a:latin typeface="Trebuchet MS" panose="020B0603020202020204" pitchFamily="34" charset="0"/>
              </a:rPr>
              <a:t>Rechenschwäche</a:t>
            </a:r>
            <a:r>
              <a:rPr lang="fr-CH" dirty="0">
                <a:latin typeface="Trebuchet MS" panose="020B0603020202020204" pitchFamily="34" charset="0"/>
              </a:rPr>
              <a:t>)</a:t>
            </a:r>
            <a:endParaRPr lang="de-CH" dirty="0">
              <a:latin typeface="Trebuchet MS" panose="020B0603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AF7F1FA-BF86-49DD-9AB9-741AEB8B6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4</a:t>
            </a:fld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036C16D-A04C-442E-89D2-CEAF17922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772" y="3196974"/>
            <a:ext cx="3182388" cy="23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86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8375E9C2-1029-47FA-BF4A-3EE05D8BE866}"/>
              </a:ext>
            </a:extLst>
          </p:cNvPr>
          <p:cNvGrpSpPr>
            <a:grpSpLocks/>
          </p:cNvGrpSpPr>
          <p:nvPr/>
        </p:nvGrpSpPr>
        <p:grpSpPr bwMode="auto">
          <a:xfrm>
            <a:off x="2872509" y="65989"/>
            <a:ext cx="5664978" cy="6251684"/>
            <a:chOff x="1191" y="794"/>
            <a:chExt cx="3000" cy="3570"/>
          </a:xfrm>
        </p:grpSpPr>
        <p:pic>
          <p:nvPicPr>
            <p:cNvPr id="3" name="Picture 6" descr="sprachbaum">
              <a:extLst>
                <a:ext uri="{FF2B5EF4-FFF2-40B4-BE49-F238E27FC236}">
                  <a16:creationId xmlns:a16="http://schemas.microsoft.com/office/drawing/2014/main" id="{C3FC0349-B593-4441-9288-39AB8A52A2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1" y="794"/>
              <a:ext cx="3000" cy="3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WordArt 7">
              <a:extLst>
                <a:ext uri="{FF2B5EF4-FFF2-40B4-BE49-F238E27FC236}">
                  <a16:creationId xmlns:a16="http://schemas.microsoft.com/office/drawing/2014/main" id="{0D468CF7-3B88-4870-BFCC-AD763B2E931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007" y="1021"/>
              <a:ext cx="749" cy="13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0800000"/>
                </a:avLst>
              </a:prstTxWarp>
            </a:bodyPr>
            <a:lstStyle/>
            <a:p>
              <a:pPr algn="ctr"/>
              <a:r>
                <a:rPr lang="de-CH" sz="1600" kern="10">
                  <a:ln w="9525">
                    <a:solidFill>
                      <a:srgbClr val="FF9900"/>
                    </a:solidFill>
                    <a:round/>
                    <a:headEnd/>
                    <a:tailEnd/>
                  </a:ln>
                  <a:solidFill>
                    <a:srgbClr val="993300"/>
                  </a:solidFill>
                  <a:latin typeface="Arial Black" panose="020B0A04020102020204" pitchFamily="34" charset="0"/>
                </a:rPr>
                <a:t>Schriftsprache</a:t>
              </a:r>
            </a:p>
          </p:txBody>
        </p:sp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A7ED96F3-03DD-480D-A837-3D7099D22C07}"/>
              </a:ext>
            </a:extLst>
          </p:cNvPr>
          <p:cNvSpPr txBox="1"/>
          <p:nvPr/>
        </p:nvSpPr>
        <p:spPr>
          <a:xfrm>
            <a:off x="9067624" y="358218"/>
            <a:ext cx="253324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err="1">
                <a:latin typeface="Trebuchet MS" panose="020B0603020202020204" pitchFamily="34" charset="0"/>
              </a:rPr>
              <a:t>Sprachbaum</a:t>
            </a:r>
            <a:endParaRPr lang="fr-CH" sz="2400" dirty="0">
              <a:latin typeface="Trebuchet MS" panose="020B0603020202020204" pitchFamily="34" charset="0"/>
            </a:endParaRPr>
          </a:p>
          <a:p>
            <a:endParaRPr lang="fr-CH" sz="2400" dirty="0">
              <a:latin typeface="Trebuchet MS" panose="020B0603020202020204" pitchFamily="34" charset="0"/>
            </a:endParaRPr>
          </a:p>
          <a:p>
            <a:r>
              <a:rPr lang="fr-CH" sz="1100" dirty="0">
                <a:latin typeface="Trebuchet MS" panose="020B0603020202020204" pitchFamily="34" charset="0"/>
              </a:rPr>
              <a:t>(</a:t>
            </a:r>
            <a:r>
              <a:rPr lang="fr-CH" sz="1100" dirty="0" err="1">
                <a:latin typeface="Trebuchet MS" panose="020B0603020202020204" pitchFamily="34" charset="0"/>
              </a:rPr>
              <a:t>nach</a:t>
            </a:r>
            <a:r>
              <a:rPr lang="fr-CH" sz="1100" dirty="0">
                <a:latin typeface="Trebuchet MS" panose="020B0603020202020204" pitchFamily="34" charset="0"/>
              </a:rPr>
              <a:t> Wolfgang </a:t>
            </a:r>
            <a:r>
              <a:rPr lang="fr-CH" sz="1100" dirty="0" err="1">
                <a:latin typeface="Trebuchet MS" panose="020B0603020202020204" pitchFamily="34" charset="0"/>
              </a:rPr>
              <a:t>Wendtlandt</a:t>
            </a:r>
            <a:r>
              <a:rPr lang="fr-CH" sz="1100" dirty="0">
                <a:latin typeface="Trebuchet MS" panose="020B0603020202020204" pitchFamily="34" charset="0"/>
              </a:rPr>
              <a:t>)</a:t>
            </a:r>
            <a:endParaRPr lang="de-CH" sz="1100" dirty="0">
              <a:latin typeface="Trebuchet MS" panose="020B060302020202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E0B324-5350-439B-AA00-983593B2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7324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38109E-CCBA-40F5-87BD-19A489AA9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097" y="83136"/>
            <a:ext cx="8596668" cy="1320800"/>
          </a:xfrm>
        </p:spPr>
        <p:txBody>
          <a:bodyPr>
            <a:normAutofit/>
          </a:bodyPr>
          <a:lstStyle/>
          <a:p>
            <a:r>
              <a:rPr lang="de-CH" sz="2800" dirty="0">
                <a:latin typeface="Trebuchet MS" panose="020B0603020202020204" pitchFamily="34" charset="0"/>
              </a:rPr>
              <a:t>Indikationen für eine logopädische Therapie </a:t>
            </a:r>
            <a:br>
              <a:rPr lang="de-CH" sz="2800" dirty="0">
                <a:latin typeface="Trebuchet MS" panose="020B0603020202020204" pitchFamily="34" charset="0"/>
              </a:rPr>
            </a:br>
            <a:r>
              <a:rPr lang="de-CH" sz="2800" dirty="0">
                <a:latin typeface="Trebuchet MS" panose="020B0603020202020204" pitchFamily="34" charset="0"/>
              </a:rPr>
              <a:t>bei Kindern und Jugendlichen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FF9ECC-1303-4374-8506-3FDC2D372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097" y="1846548"/>
            <a:ext cx="8596668" cy="3880773"/>
          </a:xfrm>
        </p:spPr>
        <p:txBody>
          <a:bodyPr>
            <a:noAutofit/>
          </a:bodyPr>
          <a:lstStyle/>
          <a:p>
            <a:r>
              <a:rPr lang="de-CH" sz="1600" b="1" dirty="0">
                <a:latin typeface="Trebuchet MS" panose="020B0603020202020204" pitchFamily="34" charset="0"/>
              </a:rPr>
              <a:t>Sprach-/Sprechentwicklungsstörung</a:t>
            </a:r>
          </a:p>
          <a:p>
            <a:pPr marL="0" indent="0">
              <a:buNone/>
            </a:pPr>
            <a:r>
              <a:rPr lang="de-CH" sz="1600" b="1" dirty="0">
                <a:latin typeface="Trebuchet MS" panose="020B0603020202020204" pitchFamily="34" charset="0"/>
              </a:rPr>
              <a:t>	</a:t>
            </a:r>
            <a:r>
              <a:rPr lang="de-CH" sz="1600" dirty="0">
                <a:latin typeface="Trebuchet MS" panose="020B0603020202020204" pitchFamily="34" charset="0"/>
              </a:rPr>
              <a:t>Phonetik/Phonologie (Aussprache/Lautbildung)</a:t>
            </a:r>
          </a:p>
          <a:p>
            <a:pPr marL="0" indent="0">
              <a:buNone/>
            </a:pPr>
            <a:r>
              <a:rPr lang="de-CH" sz="1600" dirty="0">
                <a:latin typeface="Trebuchet MS" panose="020B0603020202020204" pitchFamily="34" charset="0"/>
              </a:rPr>
              <a:t>       	Syntax/Morphologie (Satzbau/Grammatik)</a:t>
            </a:r>
          </a:p>
          <a:p>
            <a:pPr marL="0" indent="0">
              <a:buNone/>
            </a:pPr>
            <a:r>
              <a:rPr lang="de-CH" sz="1600" dirty="0">
                <a:latin typeface="Trebuchet MS" panose="020B0603020202020204" pitchFamily="34" charset="0"/>
              </a:rPr>
              <a:t> 	Semantik/Lexikon (Wortschatz)</a:t>
            </a:r>
          </a:p>
          <a:p>
            <a:pPr marL="0" indent="0">
              <a:buNone/>
            </a:pPr>
            <a:r>
              <a:rPr lang="de-CH" sz="1600" b="1" dirty="0">
                <a:latin typeface="Trebuchet MS" panose="020B0603020202020204" pitchFamily="34" charset="0"/>
              </a:rPr>
              <a:t>	</a:t>
            </a:r>
            <a:r>
              <a:rPr lang="de-CH" sz="1600" dirty="0">
                <a:latin typeface="Trebuchet MS" panose="020B0603020202020204" pitchFamily="34" charset="0"/>
              </a:rPr>
              <a:t>Kommunikation/Pragmatik (Sprechverhalten)</a:t>
            </a:r>
          </a:p>
          <a:p>
            <a:pPr marL="0" indent="0">
              <a:buNone/>
            </a:pPr>
            <a:r>
              <a:rPr lang="de-CH" sz="1600" dirty="0">
                <a:latin typeface="Trebuchet MS" panose="020B0603020202020204" pitchFamily="34" charset="0"/>
              </a:rPr>
              <a:t>	Sprachverständnis</a:t>
            </a:r>
            <a:endParaRPr lang="de-CH" sz="1600" b="1" dirty="0">
              <a:latin typeface="Trebuchet MS" panose="020B0603020202020204" pitchFamily="34" charset="0"/>
            </a:endParaRPr>
          </a:p>
          <a:p>
            <a:r>
              <a:rPr lang="de-CH" sz="1600" b="1" dirty="0">
                <a:latin typeface="Trebuchet MS" panose="020B0603020202020204" pitchFamily="34" charset="0"/>
              </a:rPr>
              <a:t>Lese-Rechtschreibstörung </a:t>
            </a:r>
            <a:r>
              <a:rPr lang="de-CH" sz="1600" dirty="0">
                <a:latin typeface="Trebuchet MS" panose="020B0603020202020204" pitchFamily="34" charset="0"/>
              </a:rPr>
              <a:t>(ehemals: Legasthenie)</a:t>
            </a:r>
          </a:p>
          <a:p>
            <a:r>
              <a:rPr lang="de-CH" sz="1600" b="1" dirty="0">
                <a:latin typeface="Trebuchet MS" panose="020B0603020202020204" pitchFamily="34" charset="0"/>
              </a:rPr>
              <a:t>Redeflussstörung </a:t>
            </a:r>
            <a:r>
              <a:rPr lang="de-CH" sz="1600" dirty="0">
                <a:latin typeface="Trebuchet MS" panose="020B0603020202020204" pitchFamily="34" charset="0"/>
              </a:rPr>
              <a:t>(Stottern, Poltern, Mutismus)</a:t>
            </a:r>
          </a:p>
          <a:p>
            <a:r>
              <a:rPr lang="de-CH" sz="1600" b="1" dirty="0">
                <a:latin typeface="Trebuchet MS" panose="020B0603020202020204" pitchFamily="34" charset="0"/>
              </a:rPr>
              <a:t>Stimmstörung</a:t>
            </a:r>
            <a:r>
              <a:rPr lang="de-CH" sz="1600" dirty="0">
                <a:latin typeface="Trebuchet MS" panose="020B0603020202020204" pitchFamily="34" charset="0"/>
              </a:rPr>
              <a:t> (konstante Heiserkeit, geringe Belastbarkeit)</a:t>
            </a:r>
          </a:p>
          <a:p>
            <a:r>
              <a:rPr lang="de-CH" sz="1600" b="1" dirty="0">
                <a:latin typeface="Trebuchet MS" panose="020B0603020202020204" pitchFamily="34" charset="0"/>
              </a:rPr>
              <a:t>Myofunktionelle Störung </a:t>
            </a:r>
            <a:r>
              <a:rPr lang="de-CH" sz="1600" dirty="0">
                <a:latin typeface="Trebuchet MS" panose="020B0603020202020204" pitchFamily="34" charset="0"/>
              </a:rPr>
              <a:t>(falsches Schluckmuster, falsche Zungenruhelage, 				           ungenügender Tonus im </a:t>
            </a:r>
            <a:r>
              <a:rPr lang="de-CH" sz="1600" dirty="0" err="1">
                <a:latin typeface="Trebuchet MS" panose="020B0603020202020204" pitchFamily="34" charset="0"/>
              </a:rPr>
              <a:t>orofacialen</a:t>
            </a:r>
            <a:r>
              <a:rPr lang="de-CH" sz="1600" dirty="0">
                <a:latin typeface="Trebuchet MS" panose="020B0603020202020204" pitchFamily="34" charset="0"/>
              </a:rPr>
              <a:t> Bereich)</a:t>
            </a:r>
          </a:p>
          <a:p>
            <a:r>
              <a:rPr lang="de-CH" sz="1600" b="1" dirty="0">
                <a:latin typeface="Trebuchet MS" panose="020B0603020202020204" pitchFamily="34" charset="0"/>
              </a:rPr>
              <a:t>(Rechenschwäche/Dyskalkulie)</a:t>
            </a:r>
          </a:p>
          <a:p>
            <a:pPr marL="0" indent="0">
              <a:buNone/>
            </a:pPr>
            <a:r>
              <a:rPr lang="de-CH" sz="1600" b="1" dirty="0">
                <a:latin typeface="Trebuchet MS" panose="020B0603020202020204" pitchFamily="34" charset="0"/>
              </a:rPr>
              <a:t>       </a:t>
            </a:r>
            <a:endParaRPr lang="de-CH" sz="16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de-CH" sz="1600" dirty="0"/>
              <a:t>	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04879E7-6328-4878-AC3D-517E938D8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30378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706CBC-1C09-4E9E-A65E-808AB1102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72" y="-36667"/>
            <a:ext cx="10058400" cy="1450757"/>
          </a:xfrm>
        </p:spPr>
        <p:txBody>
          <a:bodyPr/>
          <a:lstStyle/>
          <a:p>
            <a:r>
              <a:rPr lang="de-CH" dirty="0">
                <a:latin typeface="Trebuchet MS" panose="020B0603020202020204" pitchFamily="34" charset="0"/>
              </a:rPr>
              <a:t>Arbeitsweise: Inhalt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A5B79B-A4B4-4C54-AC0F-C7695BDAC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483" y="2095935"/>
            <a:ext cx="10720345" cy="3880773"/>
          </a:xfrm>
        </p:spPr>
        <p:txBody>
          <a:bodyPr>
            <a:normAutofit/>
          </a:bodyPr>
          <a:lstStyle/>
          <a:p>
            <a:r>
              <a:rPr lang="de-CH" b="1" dirty="0">
                <a:latin typeface="Trebuchet MS" panose="020B0603020202020204" pitchFamily="34" charset="0"/>
              </a:rPr>
              <a:t>Diagnostik</a:t>
            </a:r>
            <a:r>
              <a:rPr lang="de-CH" dirty="0">
                <a:latin typeface="Trebuchet MS" panose="020B0603020202020204" pitchFamily="34" charset="0"/>
              </a:rPr>
              <a:t>: Logopädische Abklärung als kontinuierlicher Prozess.                     		                            	       Es wird eine Anamnese erhoben.</a:t>
            </a:r>
          </a:p>
          <a:p>
            <a:r>
              <a:rPr lang="de-CH" b="1" dirty="0">
                <a:latin typeface="Trebuchet MS" panose="020B0603020202020204" pitchFamily="34" charset="0"/>
              </a:rPr>
              <a:t>LEK</a:t>
            </a:r>
            <a:r>
              <a:rPr lang="de-CH" dirty="0">
                <a:latin typeface="Trebuchet MS" panose="020B0603020202020204" pitchFamily="34" charset="0"/>
              </a:rPr>
              <a:t>:    </a:t>
            </a:r>
            <a:r>
              <a:rPr lang="de-CH" b="1" dirty="0">
                <a:latin typeface="Trebuchet MS" panose="020B0603020202020204" pitchFamily="34" charset="0"/>
              </a:rPr>
              <a:t>L</a:t>
            </a:r>
            <a:r>
              <a:rPr lang="de-CH" dirty="0">
                <a:latin typeface="Trebuchet MS" panose="020B0603020202020204" pitchFamily="34" charset="0"/>
              </a:rPr>
              <a:t>ogopädische </a:t>
            </a:r>
            <a:r>
              <a:rPr lang="de-CH" b="1" dirty="0">
                <a:latin typeface="Trebuchet MS" panose="020B0603020202020204" pitchFamily="34" charset="0"/>
              </a:rPr>
              <a:t>E</a:t>
            </a:r>
            <a:r>
              <a:rPr lang="de-CH" dirty="0">
                <a:latin typeface="Trebuchet MS" panose="020B0603020202020204" pitchFamily="34" charset="0"/>
              </a:rPr>
              <a:t>rfassung im </a:t>
            </a:r>
            <a:r>
              <a:rPr lang="de-CH" b="1" dirty="0">
                <a:latin typeface="Trebuchet MS" panose="020B0603020202020204" pitchFamily="34" charset="0"/>
              </a:rPr>
              <a:t>K</a:t>
            </a:r>
            <a:r>
              <a:rPr lang="de-CH" dirty="0">
                <a:latin typeface="Trebuchet MS" panose="020B0603020202020204" pitchFamily="34" charset="0"/>
              </a:rPr>
              <a:t>indergarten. Jeweils im August/September     	                     	Screening aller neu eingetretenen Kindergartenkinder. </a:t>
            </a:r>
          </a:p>
          <a:p>
            <a:r>
              <a:rPr lang="de-CH" b="1" dirty="0">
                <a:latin typeface="Trebuchet MS" panose="020B0603020202020204" pitchFamily="34" charset="0"/>
              </a:rPr>
              <a:t>Therapie</a:t>
            </a:r>
            <a:r>
              <a:rPr lang="de-CH" dirty="0">
                <a:latin typeface="Trebuchet MS" panose="020B0603020202020204" pitchFamily="34" charset="0"/>
              </a:rPr>
              <a:t>: Ziel sind altersadäquate Sprachhandlungskompetenzen.                                                 	     Einbezogen werden Basisfunktionen wie Wahrnehmung, Motorik, Kognition.                               	     Es wird nach einem individuell abgestimmten Therapieplan gearbeitet. 	                          	     Es findet regelmässig eine Evaluation statt.</a:t>
            </a:r>
          </a:p>
          <a:p>
            <a:r>
              <a:rPr lang="de-CH" b="1" dirty="0">
                <a:latin typeface="Trebuchet MS" panose="020B0603020202020204" pitchFamily="34" charset="0"/>
              </a:rPr>
              <a:t>Beratung: </a:t>
            </a:r>
            <a:r>
              <a:rPr lang="de-CH" dirty="0">
                <a:latin typeface="Trebuchet MS" panose="020B0603020202020204" pitchFamily="34" charset="0"/>
              </a:rPr>
              <a:t>Bezugspersonen, Lehr- /Fachpersonen</a:t>
            </a:r>
          </a:p>
          <a:p>
            <a:r>
              <a:rPr lang="de-CH" dirty="0">
                <a:latin typeface="Trebuchet MS" panose="020B0603020202020204" pitchFamily="34" charset="0"/>
              </a:rPr>
              <a:t>Sprachförderung: Meist in Gruppen. Erfordert keine vorausgehende Diagnostik.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EC75E7-1CF3-41AD-B09C-1853CEE7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8299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C74A2D-2949-4807-BCA4-1BBD7DA4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latin typeface="Trebuchet MS" panose="020B0603020202020204" pitchFamily="34" charset="0"/>
              </a:rPr>
              <a:t>Arbeitsweise: Form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9AFDC6-4B37-44C0-821D-5E7323ECA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21224"/>
            <a:ext cx="10058400" cy="4023360"/>
          </a:xfrm>
        </p:spPr>
        <p:txBody>
          <a:bodyPr>
            <a:normAutofit/>
          </a:bodyPr>
          <a:lstStyle/>
          <a:p>
            <a:r>
              <a:rPr lang="de-CH" sz="2400" dirty="0">
                <a:latin typeface="Trebuchet MS" panose="020B0603020202020204" pitchFamily="34" charset="0"/>
              </a:rPr>
              <a:t>Meist im Einzelsetting</a:t>
            </a:r>
          </a:p>
          <a:p>
            <a:r>
              <a:rPr lang="de-CH" sz="2400" dirty="0">
                <a:latin typeface="Trebuchet MS" panose="020B0603020202020204" pitchFamily="34" charset="0"/>
              </a:rPr>
              <a:t>Möglich: Kleingruppe</a:t>
            </a:r>
          </a:p>
          <a:p>
            <a:r>
              <a:rPr lang="de-CH" sz="2400" dirty="0">
                <a:latin typeface="Trebuchet MS" panose="020B0603020202020204" pitchFamily="34" charset="0"/>
              </a:rPr>
              <a:t>Meist im separaten Logopädieraum in der Schule / im Kindergarten</a:t>
            </a:r>
          </a:p>
          <a:p>
            <a:r>
              <a:rPr lang="de-CH" sz="2400" dirty="0">
                <a:latin typeface="Trebuchet MS" panose="020B0603020202020204" pitchFamily="34" charset="0"/>
              </a:rPr>
              <a:t>Förderraum innerhalb des Kindergartens</a:t>
            </a:r>
          </a:p>
          <a:p>
            <a:r>
              <a:rPr lang="de-CH" sz="2400" dirty="0">
                <a:latin typeface="Trebuchet MS" panose="020B0603020202020204" pitchFamily="34" charset="0"/>
              </a:rPr>
              <a:t>Klassenbesuche der Logopädin bei Anfrage</a:t>
            </a:r>
          </a:p>
          <a:p>
            <a:r>
              <a:rPr lang="de-CH" sz="2400" dirty="0">
                <a:latin typeface="Trebuchet MS" panose="020B0603020202020204" pitchFamily="34" charset="0"/>
              </a:rPr>
              <a:t>Andere Orte und Formen je nach Bedarf vorstellbar</a:t>
            </a:r>
          </a:p>
          <a:p>
            <a:r>
              <a:rPr lang="de-CH" sz="2400" dirty="0">
                <a:latin typeface="Trebuchet MS" panose="020B0603020202020204" pitchFamily="34" charset="0"/>
              </a:rPr>
              <a:t>In der Regel eine Lektion wöchentlich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129EB8-A2ED-49FC-92D0-C6899FAF9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40967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A2573-4019-4D09-9ECF-16A3CABEE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>
                <a:latin typeface="Trebuchet MS" panose="020B0603020202020204" pitchFamily="34" charset="0"/>
              </a:rPr>
              <a:t>Schulformen für Kinder mit logopädischem Bedarf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E443FB-1B3C-4BB4-AEDC-E1E5E85D6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912" y="2428441"/>
            <a:ext cx="8596668" cy="3880773"/>
          </a:xfrm>
        </p:spPr>
        <p:txBody>
          <a:bodyPr>
            <a:normAutofit/>
          </a:bodyPr>
          <a:lstStyle/>
          <a:p>
            <a:r>
              <a:rPr lang="de-CH" sz="2400" dirty="0">
                <a:latin typeface="Trebuchet MS" panose="020B0603020202020204" pitchFamily="34" charset="0"/>
              </a:rPr>
              <a:t>Regelschule /Regelkindergarten</a:t>
            </a:r>
          </a:p>
          <a:p>
            <a:r>
              <a:rPr lang="de-CH" sz="2400" dirty="0">
                <a:latin typeface="Trebuchet MS" panose="020B0603020202020204" pitchFamily="34" charset="0"/>
              </a:rPr>
              <a:t>SSR-Modell in der Regelschule /im Regelkindergarten</a:t>
            </a:r>
          </a:p>
          <a:p>
            <a:r>
              <a:rPr lang="de-CH" sz="2400" dirty="0">
                <a:latin typeface="Trebuchet MS" panose="020B0603020202020204" pitchFamily="34" charset="0"/>
              </a:rPr>
              <a:t>Sprachheilschule /Sprachheilkindergarten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D5D863-CE51-40E3-81BE-2DB68EC9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7865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7EFB67A-DFAB-4579-B4BF-E9A36865B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10</a:t>
            </a:fld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05972BA-7C05-4CB0-B427-7C173767D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0" y="1380836"/>
            <a:ext cx="4165600" cy="3757001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97D25D62-C3C7-4ED5-A377-DF13444C4B7A}"/>
              </a:ext>
            </a:extLst>
          </p:cNvPr>
          <p:cNvSpPr txBox="1">
            <a:spLocks/>
          </p:cNvSpPr>
          <p:nvPr/>
        </p:nvSpPr>
        <p:spPr>
          <a:xfrm>
            <a:off x="1748750" y="609600"/>
            <a:ext cx="8596668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dirty="0">
                <a:latin typeface="Trebuchet MS" panose="020B0603020202020204" pitchFamily="34" charset="0"/>
              </a:rPr>
              <a:t>Fragen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711843B-CC1B-4660-BB08-546ECB9D6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212" y="4845758"/>
            <a:ext cx="900337" cy="88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05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E103B37-FFAE-489D-9C54-27231377A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4514C-1BE6-40EE-B0E4-FE33DA4128D4}" type="slidenum">
              <a:rPr lang="de-CH" smtClean="0"/>
              <a:t>11</a:t>
            </a:fld>
            <a:endParaRPr lang="de-CH"/>
          </a:p>
        </p:txBody>
      </p:sp>
      <p:pic>
        <p:nvPicPr>
          <p:cNvPr id="3" name="Inhaltsplatzhalter 4">
            <a:extLst>
              <a:ext uri="{FF2B5EF4-FFF2-40B4-BE49-F238E27FC236}">
                <a16:creationId xmlns:a16="http://schemas.microsoft.com/office/drawing/2014/main" id="{9AF4142B-7269-4885-9047-7D3660BFD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524" y="438332"/>
            <a:ext cx="5454468" cy="545446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B46389C-5336-4358-A5A7-FDF6688E5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146" y="4808811"/>
            <a:ext cx="900337" cy="88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46528"/>
      </p:ext>
    </p:extLst>
  </p:cSld>
  <p:clrMapOvr>
    <a:masterClrMapping/>
  </p:clrMapOvr>
</p:sld>
</file>

<file path=ppt/theme/theme1.xml><?xml version="1.0" encoding="utf-8"?>
<a:theme xmlns:a="http://schemas.openxmlformats.org/drawingml/2006/main" name="Rückblick">
  <a:themeElements>
    <a:clrScheme name="Rückblick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408</Words>
  <Application>Microsoft Office PowerPoint</Application>
  <PresentationFormat>Breitbild</PresentationFormat>
  <Paragraphs>76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 Black</vt:lpstr>
      <vt:lpstr>Calibri</vt:lpstr>
      <vt:lpstr>Calibri Light</vt:lpstr>
      <vt:lpstr>Trebuchet MS</vt:lpstr>
      <vt:lpstr>Verdana</vt:lpstr>
      <vt:lpstr>Rückblick</vt:lpstr>
      <vt:lpstr>PowerPoint-Präsentation</vt:lpstr>
      <vt:lpstr>PowerPoint-Präsentation</vt:lpstr>
      <vt:lpstr>Logopädie: Was ist das?</vt:lpstr>
      <vt:lpstr>Die Logopädie befasst sich mit ….</vt:lpstr>
      <vt:lpstr>PowerPoint-Präsentation</vt:lpstr>
      <vt:lpstr>Indikationen für eine logopädische Therapie  bei Kindern und Jugendlichen</vt:lpstr>
      <vt:lpstr>Arbeitsweise: Inhalt</vt:lpstr>
      <vt:lpstr>Arbeitsweise: Form</vt:lpstr>
      <vt:lpstr>Schulformen für Kinder mit logopädischem Bedarf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LOGOPàDIE</dc:title>
  <dc:creator>Isabelle Kündig</dc:creator>
  <cp:lastModifiedBy>Isabelle Kündig</cp:lastModifiedBy>
  <cp:revision>79</cp:revision>
  <dcterms:created xsi:type="dcterms:W3CDTF">2026-01-28T20:45:23Z</dcterms:created>
  <dcterms:modified xsi:type="dcterms:W3CDTF">2026-02-02T16:11:41Z</dcterms:modified>
</cp:coreProperties>
</file>