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6" r:id="rId6"/>
    <p:sldId id="267" r:id="rId7"/>
    <p:sldId id="268" r:id="rId8"/>
    <p:sldId id="258" r:id="rId9"/>
    <p:sldId id="261" r:id="rId10"/>
    <p:sldId id="260" r:id="rId11"/>
    <p:sldId id="263" r:id="rId12"/>
    <p:sldId id="273" r:id="rId13"/>
    <p:sldId id="269" r:id="rId14"/>
    <p:sldId id="270" r:id="rId15"/>
    <p:sldId id="264" r:id="rId16"/>
    <p:sldId id="271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845D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6EF3A-7C01-48A6-B63E-D14AE600D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90368-0AF3-498F-865D-F9D757E77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B4CAE-2D71-4FA8-9E13-8E946574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22A729-2689-4F53-9B1D-5C817058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B2E57E-9280-40A6-8935-C18FE2BF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18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75C30E-74E3-4BD2-BED5-86723A49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B326D9-4909-4586-A5AD-358A8A30A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143F0-1715-4932-A268-DBD38C04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21059F-049B-4ADF-B2EA-24B5D07E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9CDFB7-23CA-402A-8B1A-DBDD2A7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4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40B820-EA25-4C6C-98BE-5E05D4373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4CEE87-9836-4C13-A387-7C2EE7133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1A4D2A-3769-496A-A1BA-8A05093A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59CE8-D872-4DD4-BABA-BE168D11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A91B8A-D25E-4EF3-8FB9-460EE231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81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372074-B211-4A12-88F8-50BA14DC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6253B-21F8-48FC-B2EF-847FF8E70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4D0FC-2B03-4ABE-BBF6-39845AFD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BE40B-A74E-4128-A0B4-CB15C00BA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E56B93-02CF-4A73-96CC-2AF22660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6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D1565-2F03-48E1-B302-9F950F09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82283F-9E36-49C1-8DFA-8D726326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6C5DC0-A531-49B4-B072-B871F600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D3852D-7A74-4A1C-BADD-979403C0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714DBE-CBF2-485B-B547-44149785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3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280F5-89E3-4C42-9500-F2D2092B1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CD1CC-E0D9-409E-ABC0-AB1E0AECC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17ABF9-98B4-4D79-A7EB-D239EA7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EB0EA7-2CE7-47CF-8590-9830A002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D2FE52-5928-4DEA-90E7-1A1F9977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CF69DF-0361-42CB-AF8C-DF012DE5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39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C50E0-DEF8-463A-8E43-18B69326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DDD274-FCFC-4DD5-8FB5-1AF764CF7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4364C6-8068-457F-B416-ADDDE4DE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4A6E7D-5A50-4F8C-88AE-B4FEBA714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550B771-3257-4527-993E-E0ABDE3AD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96F014-72A0-4428-9279-1D6E587F0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ABDAEE-97F7-47CC-8C60-85F0EDE3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907CF5-97F0-4D6A-A9C9-4E984E8E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9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A0627-0998-458C-80CF-E9D5DEA9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A104BF-B774-42FD-B69C-666585B0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5DD616-3335-43CC-A7C5-388D44E3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1D0E6E-778B-4438-B88C-5830DC81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27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4813FD-4708-4A0A-86B1-1A609446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EEF803-032A-40BE-B4AE-0A6ABDF6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33345E-6A00-4658-B49B-C109A2F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66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CBAF4-2C48-4A5F-89DB-88081A99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ED5A2C-C024-4663-A867-1A88DC957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1B4E27-6C1C-41AD-B6C7-4DEC5639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D3D119-798D-4DE2-BE82-D8902DA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004DFB-46D1-418A-A81F-EE1A1EAF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F279C3-93A8-4173-8279-06DF699A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06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B07E3-6ED4-4CCA-8432-FAE79EBE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9B4E1D-0A1C-4E8E-A271-272A4D7EA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80F412-C419-4197-BA21-EA5D7C600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7F6CF1-3BDD-4823-9FD4-87D296CB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91D899-0C30-4A9F-9F03-BBBF09F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1BDDED-05A6-462D-A9E7-5BAFAF32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59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62F6C4-5287-4583-8BE0-8F3377A0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0F276B-8C92-483D-ABE9-E66B21D85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EBD02-1966-48E7-95E4-E3F58A502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04B74-9CCF-4399-AF1C-14C4103A2A87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102E7-8E99-41B4-BD83-70804D315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132702-98B7-48D9-A6F4-640C1029B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54B38-2436-4111-A339-4A235B97C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14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D808D-A86F-4D04-BFA7-8E22E7351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9" y="640080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fr-FR" dirty="0">
                <a:latin typeface="Ravie" panose="04040805050809020602" pitchFamily="82" charset="0"/>
              </a:rPr>
              <a:t>L’EAU</a:t>
            </a:r>
          </a:p>
        </p:txBody>
      </p:sp>
      <p:pic>
        <p:nvPicPr>
          <p:cNvPr id="7" name="Image 6" descr="Une image contenant bouteille, vaisseau&#10;&#10;Description générée automatiquement">
            <a:extLst>
              <a:ext uri="{FF2B5EF4-FFF2-40B4-BE49-F238E27FC236}">
                <a16:creationId xmlns:a16="http://schemas.microsoft.com/office/drawing/2014/main" id="{298A14B7-86A9-4DC5-B174-E00970C11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691B8F5-676E-4576-B8C8-ABDAFFC8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40723" r="7718"/>
          <a:stretch/>
        </p:blipFill>
        <p:spPr>
          <a:xfrm>
            <a:off x="-17039" y="0"/>
            <a:ext cx="6065470" cy="3695571"/>
          </a:xfrm>
          <a:prstGeom prst="rect">
            <a:avLst/>
          </a:prstGeom>
        </p:spPr>
      </p:pic>
      <p:pic>
        <p:nvPicPr>
          <p:cNvPr id="5" name="Image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7736D31-F679-4662-BCAC-B1CDBEA3D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40188" r="7215" b="-8759"/>
          <a:stretch/>
        </p:blipFill>
        <p:spPr>
          <a:xfrm>
            <a:off x="5726578" y="3578087"/>
            <a:ext cx="6487597" cy="3753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051D63-3988-406A-8F5C-722DB6E7DE5F}"/>
              </a:ext>
            </a:extLst>
          </p:cNvPr>
          <p:cNvSpPr txBox="1"/>
          <p:nvPr/>
        </p:nvSpPr>
        <p:spPr>
          <a:xfrm>
            <a:off x="1777498" y="4905466"/>
            <a:ext cx="431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avant la pluie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43344B-F2EE-4BDD-9463-7DD9B0A7D0DD}"/>
              </a:ext>
            </a:extLst>
          </p:cNvPr>
          <p:cNvSpPr txBox="1"/>
          <p:nvPr/>
        </p:nvSpPr>
        <p:spPr>
          <a:xfrm>
            <a:off x="5973055" y="1327379"/>
            <a:ext cx="431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après la pluie </a:t>
            </a:r>
          </a:p>
        </p:txBody>
      </p:sp>
    </p:spTree>
    <p:extLst>
      <p:ext uri="{BB962C8B-B14F-4D97-AF65-F5344CB8AC3E}">
        <p14:creationId xmlns:p14="http://schemas.microsoft.com/office/powerpoint/2010/main" val="38085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FA590D-CC15-48E7-B29E-9338C7B836FC}"/>
              </a:ext>
            </a:extLst>
          </p:cNvPr>
          <p:cNvSpPr/>
          <p:nvPr/>
        </p:nvSpPr>
        <p:spPr>
          <a:xfrm>
            <a:off x="450476" y="141193"/>
            <a:ext cx="11160953" cy="70457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DEUX EAUX                                           P.2 et 3          </a:t>
            </a:r>
            <a:endParaRPr lang="fr-FR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68EDA5-DB8B-451A-84A6-DAE9ED39DAEA}"/>
              </a:ext>
            </a:extLst>
          </p:cNvPr>
          <p:cNvSpPr/>
          <p:nvPr/>
        </p:nvSpPr>
        <p:spPr>
          <a:xfrm>
            <a:off x="689429" y="994229"/>
            <a:ext cx="11023599" cy="168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page de gauche représente un paysage après la pluie. Cite 7 détails qui le prouvent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Zitiere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Einzelheiten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es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beweisen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Compare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vergleiche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les deux images.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E31B63-B772-4A83-8069-E6D8E24303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6" y="1164298"/>
            <a:ext cx="706151" cy="7185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2C0BA2-A0B2-4AB4-A1F6-799C6EBD072A}"/>
              </a:ext>
            </a:extLst>
          </p:cNvPr>
          <p:cNvSpPr/>
          <p:nvPr/>
        </p:nvSpPr>
        <p:spPr>
          <a:xfrm>
            <a:off x="176065" y="3072611"/>
            <a:ext cx="11181364" cy="185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0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D6DFB-FCE5-42F5-8D73-169AAD5563FD}"/>
              </a:ext>
            </a:extLst>
          </p:cNvPr>
          <p:cNvSpPr/>
          <p:nvPr/>
        </p:nvSpPr>
        <p:spPr>
          <a:xfrm>
            <a:off x="193104" y="318052"/>
            <a:ext cx="11181364" cy="8047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gouttes d’eau sur les feuilles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Blätter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gens portent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tragen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des imperméables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Regenjacken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et des bottes.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L’eau de la rivière (der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Fluss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monté.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nuages dans le ciel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Himmel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plus d’eau dans le torrent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Bergbach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nappe phréatique s’est remplie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gefüllt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 la boue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Matsch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sur le chemin.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936FC2A-E149-4083-AEAA-7802E292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9" y="493232"/>
            <a:ext cx="9317736" cy="54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473DF17-39A1-4CC5-8E12-FB0EA8CB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/>
          <a:stretch/>
        </p:blipFill>
        <p:spPr>
          <a:xfrm>
            <a:off x="1203735" y="79828"/>
            <a:ext cx="9784529" cy="6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4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EEEDD7-C319-4441-8DD1-301A115BB783}"/>
              </a:ext>
            </a:extLst>
          </p:cNvPr>
          <p:cNvSpPr/>
          <p:nvPr/>
        </p:nvSpPr>
        <p:spPr>
          <a:xfrm>
            <a:off x="450476" y="141193"/>
            <a:ext cx="11160953" cy="70457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EAU A TOUT FAIRE                                              P.6 et 7           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E9BC33-B8E7-40F3-B536-02B95DC775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6" y="1164298"/>
            <a:ext cx="706151" cy="71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EB15F3-1C75-4A66-A1F7-3E2B9F1617F7}"/>
              </a:ext>
            </a:extLst>
          </p:cNvPr>
          <p:cNvSpPr/>
          <p:nvPr/>
        </p:nvSpPr>
        <p:spPr>
          <a:xfrm>
            <a:off x="689429" y="994229"/>
            <a:ext cx="11023599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Retrouve puis écris 10 utilisations (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Anwendungen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pour l’homme (der </a:t>
            </a:r>
            <a:r>
              <a:rPr lang="fr-F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C6173-848B-40DC-9DD7-2C094B8BACC9}"/>
              </a:ext>
            </a:extLst>
          </p:cNvPr>
          <p:cNvSpPr/>
          <p:nvPr/>
        </p:nvSpPr>
        <p:spPr>
          <a:xfrm>
            <a:off x="450476" y="2117100"/>
            <a:ext cx="11117942" cy="577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utilise l’eau pour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7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3DB6C45-119C-4E69-9D0E-107A7573E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022" b="55238"/>
          <a:stretch/>
        </p:blipFill>
        <p:spPr>
          <a:xfrm>
            <a:off x="78883" y="-573630"/>
            <a:ext cx="12001420" cy="4904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AD524-1F14-4FEE-91D4-6F32D3AA5179}"/>
              </a:ext>
            </a:extLst>
          </p:cNvPr>
          <p:cNvSpPr/>
          <p:nvPr/>
        </p:nvSpPr>
        <p:spPr>
          <a:xfrm>
            <a:off x="363488" y="4124793"/>
            <a:ext cx="1647056" cy="41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4AAFA-84BB-4678-9377-0BA682ADC16E}"/>
              </a:ext>
            </a:extLst>
          </p:cNvPr>
          <p:cNvSpPr/>
          <p:nvPr/>
        </p:nvSpPr>
        <p:spPr>
          <a:xfrm>
            <a:off x="6128813" y="3918858"/>
            <a:ext cx="5984304" cy="103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1BFDD378-3035-4471-86FE-C3A75E62E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659918"/>
              </p:ext>
            </p:extLst>
          </p:nvPr>
        </p:nvGraphicFramePr>
        <p:xfrm>
          <a:off x="1164298" y="4286394"/>
          <a:ext cx="8128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636940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21126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AUTREFOIS (1850)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66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/>
                        <a:t>On utilisait 20 litres d’eau par personne, par jour.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On utilisait 150 litres d’eau par personne, par jour.</a:t>
                      </a:r>
                    </a:p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2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/>
                        <a:t>On cherchait l’eau à la fontaine.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/>
                        <a:t>L’eau arrive avec les canalisations.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39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/>
                        <a:t>On avait moins d’appareils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/>
                        <a:t>On a beaucoup d’appareils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66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29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EEEDD7-C319-4441-8DD1-301A115BB783}"/>
              </a:ext>
            </a:extLst>
          </p:cNvPr>
          <p:cNvSpPr/>
          <p:nvPr/>
        </p:nvSpPr>
        <p:spPr>
          <a:xfrm>
            <a:off x="450476" y="141193"/>
            <a:ext cx="11160953" cy="70457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POLLUTION MAISON                                          P.8 et 9           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E9BC33-B8E7-40F3-B536-02B95DC775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6" y="1164298"/>
            <a:ext cx="706151" cy="71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EB15F3-1C75-4A66-A1F7-3E2B9F1617F7}"/>
              </a:ext>
            </a:extLst>
          </p:cNvPr>
          <p:cNvSpPr/>
          <p:nvPr/>
        </p:nvSpPr>
        <p:spPr>
          <a:xfrm>
            <a:off x="689429" y="994229"/>
            <a:ext cx="11023599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la page 8, repère et décris au moins 12 façons de </a:t>
            </a:r>
            <a:r>
              <a:rPr lang="fr-FR" sz="3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salir l’eau.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C6173-848B-40DC-9DD7-2C094B8BACC9}"/>
              </a:ext>
            </a:extLst>
          </p:cNvPr>
          <p:cNvSpPr/>
          <p:nvPr/>
        </p:nvSpPr>
        <p:spPr>
          <a:xfrm>
            <a:off x="595086" y="2525487"/>
            <a:ext cx="11117942" cy="122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5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5D63773-3DB0-4C46-A285-A0CE4CDB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5440" y="-1280954"/>
            <a:ext cx="6826404" cy="93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139C230-5CD8-4843-9119-7A108DCB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/>
          <a:stretch/>
        </p:blipFill>
        <p:spPr>
          <a:xfrm>
            <a:off x="179917" y="0"/>
            <a:ext cx="11832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E555FB9-6CB0-4C5F-9C70-B2733E3C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75" y="192542"/>
            <a:ext cx="11592753" cy="984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LES ETRES VIVANTS ET L’EAU                    P.1           </a:t>
            </a:r>
            <a:endParaRPr kumimoji="0" lang="fr-FR" altLang="fr-F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 2">
            <a:extLst>
              <a:ext uri="{FF2B5EF4-FFF2-40B4-BE49-F238E27FC236}">
                <a16:creationId xmlns:a16="http://schemas.microsoft.com/office/drawing/2014/main" id="{6A3E0FA2-9D30-4925-98B7-FF329DC2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07" y="1382302"/>
            <a:ext cx="1055007" cy="8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900C73C-C03A-4C63-84D0-D6BB0E0A7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902" y="1103471"/>
            <a:ext cx="9492791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L’eau se transforme et circule d’un être vivant à l’autre.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geht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einem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Lebewesen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einem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Anderen</a:t>
            </a: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Trouve des exemples : 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9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4EB5FE1-E325-4823-BC42-370F01CA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1" y="45437"/>
            <a:ext cx="11824727" cy="100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CYCLE DE L’EAU / DER WASSERKREISLAUF</a:t>
            </a:r>
            <a:endParaRPr kumimoji="0" lang="fr-FR" altLang="fr-F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06217A-2F15-496A-812F-E8304603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59" y="1171336"/>
            <a:ext cx="7570778" cy="531716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7D3F699-E128-44F8-A475-0B6FA0F37315}"/>
              </a:ext>
            </a:extLst>
          </p:cNvPr>
          <p:cNvSpPr/>
          <p:nvPr/>
        </p:nvSpPr>
        <p:spPr>
          <a:xfrm>
            <a:off x="266935" y="1743607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Ruissellement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1E7046-593E-4597-93FF-90340202DD7A}"/>
              </a:ext>
            </a:extLst>
          </p:cNvPr>
          <p:cNvSpPr/>
          <p:nvPr/>
        </p:nvSpPr>
        <p:spPr>
          <a:xfrm>
            <a:off x="340768" y="4951579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infiltration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58F4CD-8AF3-4271-8B58-FA9E089CE788}"/>
              </a:ext>
            </a:extLst>
          </p:cNvPr>
          <p:cNvSpPr/>
          <p:nvPr/>
        </p:nvSpPr>
        <p:spPr>
          <a:xfrm>
            <a:off x="266934" y="2476796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Condensation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6064A06-B7B8-461D-8C67-7CB7BDF47837}"/>
              </a:ext>
            </a:extLst>
          </p:cNvPr>
          <p:cNvSpPr/>
          <p:nvPr/>
        </p:nvSpPr>
        <p:spPr>
          <a:xfrm>
            <a:off x="266934" y="3986243"/>
            <a:ext cx="2107097" cy="621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Transpiration</a:t>
            </a:r>
          </a:p>
          <a:p>
            <a:pPr algn="ctr"/>
            <a:r>
              <a:rPr lang="fr-FR" sz="2000" b="1" dirty="0"/>
              <a:t>des plantes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D7DF483-6841-456D-AE2D-1EC936F64C0F}"/>
              </a:ext>
            </a:extLst>
          </p:cNvPr>
          <p:cNvSpPr/>
          <p:nvPr/>
        </p:nvSpPr>
        <p:spPr>
          <a:xfrm>
            <a:off x="266934" y="3204659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Evaporation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2FDAFCC-7153-4143-BBC1-C78AA3A36300}"/>
              </a:ext>
            </a:extLst>
          </p:cNvPr>
          <p:cNvSpPr/>
          <p:nvPr/>
        </p:nvSpPr>
        <p:spPr>
          <a:xfrm>
            <a:off x="2952394" y="2572815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E3B7D65-1555-46C1-9E03-D7BA54F29446}"/>
              </a:ext>
            </a:extLst>
          </p:cNvPr>
          <p:cNvSpPr/>
          <p:nvPr/>
        </p:nvSpPr>
        <p:spPr>
          <a:xfrm>
            <a:off x="9053310" y="3986244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E336246-14A9-4952-AACD-E855386C8BDD}"/>
              </a:ext>
            </a:extLst>
          </p:cNvPr>
          <p:cNvSpPr/>
          <p:nvPr/>
        </p:nvSpPr>
        <p:spPr>
          <a:xfrm>
            <a:off x="7637465" y="368171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0E924D4-7171-4048-9124-2D6615CA04CB}"/>
              </a:ext>
            </a:extLst>
          </p:cNvPr>
          <p:cNvSpPr/>
          <p:nvPr/>
        </p:nvSpPr>
        <p:spPr>
          <a:xfrm>
            <a:off x="8067733" y="2846493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F924F56-7523-4B13-A2F5-F528BFB667D4}"/>
              </a:ext>
            </a:extLst>
          </p:cNvPr>
          <p:cNvSpPr/>
          <p:nvPr/>
        </p:nvSpPr>
        <p:spPr>
          <a:xfrm>
            <a:off x="6514680" y="208034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B7E4BA0-9712-462B-BC39-913C8385839C}"/>
              </a:ext>
            </a:extLst>
          </p:cNvPr>
          <p:cNvSpPr/>
          <p:nvPr/>
        </p:nvSpPr>
        <p:spPr>
          <a:xfrm>
            <a:off x="2865735" y="391418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1327350-22E4-486E-9194-EA926C03F2A8}"/>
              </a:ext>
            </a:extLst>
          </p:cNvPr>
          <p:cNvSpPr/>
          <p:nvPr/>
        </p:nvSpPr>
        <p:spPr>
          <a:xfrm>
            <a:off x="340768" y="5743841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précipitation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6BCF451-5F19-4B68-B9DB-B3AF689432C1}"/>
              </a:ext>
            </a:extLst>
          </p:cNvPr>
          <p:cNvSpPr/>
          <p:nvPr/>
        </p:nvSpPr>
        <p:spPr>
          <a:xfrm>
            <a:off x="2952394" y="2570262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ruissellement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5CD6992-BA93-4642-A90E-539AF2410942}"/>
              </a:ext>
            </a:extLst>
          </p:cNvPr>
          <p:cNvSpPr/>
          <p:nvPr/>
        </p:nvSpPr>
        <p:spPr>
          <a:xfrm>
            <a:off x="6539948" y="2091708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précipitation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A5A14AF-F164-4814-925D-B6A0DCC4E646}"/>
              </a:ext>
            </a:extLst>
          </p:cNvPr>
          <p:cNvSpPr/>
          <p:nvPr/>
        </p:nvSpPr>
        <p:spPr>
          <a:xfrm>
            <a:off x="8093291" y="2866513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condensation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2E06D4D-0170-45AC-97CB-2CA8BC88CA4B}"/>
              </a:ext>
            </a:extLst>
          </p:cNvPr>
          <p:cNvSpPr/>
          <p:nvPr/>
        </p:nvSpPr>
        <p:spPr>
          <a:xfrm>
            <a:off x="2840177" y="3911636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infiltration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FE7B496-21AF-4A4D-B51B-29FDB60E7D30}"/>
              </a:ext>
            </a:extLst>
          </p:cNvPr>
          <p:cNvSpPr/>
          <p:nvPr/>
        </p:nvSpPr>
        <p:spPr>
          <a:xfrm>
            <a:off x="7663023" y="3688819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transpiration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FBC558E-A2CE-4F88-BB3B-E8760C6B488B}"/>
              </a:ext>
            </a:extLst>
          </p:cNvPr>
          <p:cNvSpPr/>
          <p:nvPr/>
        </p:nvSpPr>
        <p:spPr>
          <a:xfrm>
            <a:off x="9078868" y="4007410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évaporation</a:t>
            </a:r>
          </a:p>
        </p:txBody>
      </p:sp>
    </p:spTree>
    <p:extLst>
      <p:ext uri="{BB962C8B-B14F-4D97-AF65-F5344CB8AC3E}">
        <p14:creationId xmlns:p14="http://schemas.microsoft.com/office/powerpoint/2010/main" val="17656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4EB5FE1-E325-4823-BC42-370F01CA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1" y="45437"/>
            <a:ext cx="11824727" cy="100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CYCLE DE L’EAU / DER WASSERKREISLAUF</a:t>
            </a:r>
            <a:endParaRPr kumimoji="0" lang="fr-FR" altLang="fr-F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06217A-2F15-496A-812F-E8304603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59" y="1171336"/>
            <a:ext cx="7570778" cy="531716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7D3F699-E128-44F8-A475-0B6FA0F37315}"/>
              </a:ext>
            </a:extLst>
          </p:cNvPr>
          <p:cNvSpPr/>
          <p:nvPr/>
        </p:nvSpPr>
        <p:spPr>
          <a:xfrm>
            <a:off x="266935" y="1743607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Ablauf</a:t>
            </a:r>
            <a:endParaRPr lang="fr-FR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1E7046-593E-4597-93FF-90340202DD7A}"/>
              </a:ext>
            </a:extLst>
          </p:cNvPr>
          <p:cNvSpPr/>
          <p:nvPr/>
        </p:nvSpPr>
        <p:spPr>
          <a:xfrm>
            <a:off x="340768" y="4951579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Versickerung</a:t>
            </a:r>
            <a:endParaRPr lang="fr-FR" sz="24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58F4CD-8AF3-4271-8B58-FA9E089CE788}"/>
              </a:ext>
            </a:extLst>
          </p:cNvPr>
          <p:cNvSpPr/>
          <p:nvPr/>
        </p:nvSpPr>
        <p:spPr>
          <a:xfrm>
            <a:off x="266934" y="2476796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Condensation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6064A06-B7B8-461D-8C67-7CB7BDF47837}"/>
              </a:ext>
            </a:extLst>
          </p:cNvPr>
          <p:cNvSpPr/>
          <p:nvPr/>
        </p:nvSpPr>
        <p:spPr>
          <a:xfrm>
            <a:off x="266934" y="3986243"/>
            <a:ext cx="2107097" cy="621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Transpiration</a:t>
            </a:r>
          </a:p>
          <a:p>
            <a:pPr algn="ctr"/>
            <a:r>
              <a:rPr lang="fr-FR" sz="2000" b="1" dirty="0"/>
              <a:t>von den </a:t>
            </a:r>
            <a:r>
              <a:rPr lang="fr-FR" sz="2000" b="1" dirty="0" err="1"/>
              <a:t>Pflanzen</a:t>
            </a:r>
            <a:endParaRPr lang="fr-FR" sz="20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D7DF483-6841-456D-AE2D-1EC936F64C0F}"/>
              </a:ext>
            </a:extLst>
          </p:cNvPr>
          <p:cNvSpPr/>
          <p:nvPr/>
        </p:nvSpPr>
        <p:spPr>
          <a:xfrm>
            <a:off x="266934" y="3204658"/>
            <a:ext cx="2107097" cy="621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Verflüssigung</a:t>
            </a:r>
            <a:endParaRPr lang="fr-FR" sz="2400" b="1" dirty="0"/>
          </a:p>
          <a:p>
            <a:pPr algn="ctr"/>
            <a:r>
              <a:rPr lang="fr-FR" sz="2400" b="1" dirty="0" err="1"/>
              <a:t>Kondensation</a:t>
            </a:r>
            <a:endParaRPr lang="fr-FR" sz="24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2FDAFCC-7153-4143-BBC1-C78AA3A36300}"/>
              </a:ext>
            </a:extLst>
          </p:cNvPr>
          <p:cNvSpPr/>
          <p:nvPr/>
        </p:nvSpPr>
        <p:spPr>
          <a:xfrm>
            <a:off x="2952394" y="2572815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E3B7D65-1555-46C1-9E03-D7BA54F29446}"/>
              </a:ext>
            </a:extLst>
          </p:cNvPr>
          <p:cNvSpPr/>
          <p:nvPr/>
        </p:nvSpPr>
        <p:spPr>
          <a:xfrm>
            <a:off x="9053310" y="3986244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err="1"/>
              <a:t>Verdunstung</a:t>
            </a:r>
            <a:endParaRPr lang="fr-FR" sz="14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E336246-14A9-4952-AACD-E855386C8BDD}"/>
              </a:ext>
            </a:extLst>
          </p:cNvPr>
          <p:cNvSpPr/>
          <p:nvPr/>
        </p:nvSpPr>
        <p:spPr>
          <a:xfrm>
            <a:off x="7637465" y="368171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0E924D4-7171-4048-9124-2D6615CA04CB}"/>
              </a:ext>
            </a:extLst>
          </p:cNvPr>
          <p:cNvSpPr/>
          <p:nvPr/>
        </p:nvSpPr>
        <p:spPr>
          <a:xfrm>
            <a:off x="8067733" y="2846493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F924F56-7523-4B13-A2F5-F528BFB667D4}"/>
              </a:ext>
            </a:extLst>
          </p:cNvPr>
          <p:cNvSpPr/>
          <p:nvPr/>
        </p:nvSpPr>
        <p:spPr>
          <a:xfrm>
            <a:off x="6514680" y="208034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B7E4BA0-9712-462B-BC39-913C8385839C}"/>
              </a:ext>
            </a:extLst>
          </p:cNvPr>
          <p:cNvSpPr/>
          <p:nvPr/>
        </p:nvSpPr>
        <p:spPr>
          <a:xfrm>
            <a:off x="2865735" y="3914189"/>
            <a:ext cx="1369708" cy="296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1327350-22E4-486E-9194-EA926C03F2A8}"/>
              </a:ext>
            </a:extLst>
          </p:cNvPr>
          <p:cNvSpPr/>
          <p:nvPr/>
        </p:nvSpPr>
        <p:spPr>
          <a:xfrm>
            <a:off x="340768" y="5743841"/>
            <a:ext cx="2107097" cy="4486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Niederschlag</a:t>
            </a:r>
            <a:endParaRPr lang="fr-FR" sz="24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6BCF451-5F19-4B68-B9DB-B3AF689432C1}"/>
              </a:ext>
            </a:extLst>
          </p:cNvPr>
          <p:cNvSpPr/>
          <p:nvPr/>
        </p:nvSpPr>
        <p:spPr>
          <a:xfrm>
            <a:off x="2952394" y="2570262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err="1"/>
              <a:t>Ablauf</a:t>
            </a:r>
            <a:endParaRPr lang="fr-FR" sz="14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5CD6992-BA93-4642-A90E-539AF2410942}"/>
              </a:ext>
            </a:extLst>
          </p:cNvPr>
          <p:cNvSpPr/>
          <p:nvPr/>
        </p:nvSpPr>
        <p:spPr>
          <a:xfrm>
            <a:off x="6539948" y="2091708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err="1"/>
              <a:t>Niederschlag</a:t>
            </a:r>
            <a:endParaRPr lang="fr-FR" sz="14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A5A14AF-F164-4814-925D-B6A0DCC4E646}"/>
              </a:ext>
            </a:extLst>
          </p:cNvPr>
          <p:cNvSpPr/>
          <p:nvPr/>
        </p:nvSpPr>
        <p:spPr>
          <a:xfrm>
            <a:off x="8093291" y="2866513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err="1"/>
              <a:t>Verflüssigung</a:t>
            </a:r>
            <a:endParaRPr lang="fr-FR" sz="14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2E06D4D-0170-45AC-97CB-2CA8BC88CA4B}"/>
              </a:ext>
            </a:extLst>
          </p:cNvPr>
          <p:cNvSpPr/>
          <p:nvPr/>
        </p:nvSpPr>
        <p:spPr>
          <a:xfrm>
            <a:off x="2840177" y="3911636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err="1"/>
              <a:t>Versickerung</a:t>
            </a:r>
            <a:endParaRPr lang="fr-FR" sz="14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FE7B496-21AF-4A4D-B51B-29FDB60E7D30}"/>
              </a:ext>
            </a:extLst>
          </p:cNvPr>
          <p:cNvSpPr/>
          <p:nvPr/>
        </p:nvSpPr>
        <p:spPr>
          <a:xfrm>
            <a:off x="7663023" y="3688819"/>
            <a:ext cx="1318592" cy="2736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Transpiration</a:t>
            </a:r>
          </a:p>
        </p:txBody>
      </p:sp>
    </p:spTree>
    <p:extLst>
      <p:ext uri="{BB962C8B-B14F-4D97-AF65-F5344CB8AC3E}">
        <p14:creationId xmlns:p14="http://schemas.microsoft.com/office/powerpoint/2010/main" val="42609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88F1BFD-E869-4179-929F-E071F06A26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614" y="1093067"/>
            <a:ext cx="10905066" cy="5398007"/>
          </a:xfrm>
          <a:prstGeom prst="rect">
            <a:avLst/>
          </a:prstGeom>
          <a:noFill/>
        </p:spPr>
      </p:pic>
      <p:sp>
        <p:nvSpPr>
          <p:cNvPr id="3" name="Rechteck 15">
            <a:extLst>
              <a:ext uri="{FF2B5EF4-FFF2-40B4-BE49-F238E27FC236}">
                <a16:creationId xmlns:a16="http://schemas.microsoft.com/office/drawing/2014/main" id="{393944E2-3B3D-4186-B3D5-1F08517C4ED9}"/>
              </a:ext>
            </a:extLst>
          </p:cNvPr>
          <p:cNvSpPr/>
          <p:nvPr/>
        </p:nvSpPr>
        <p:spPr>
          <a:xfrm>
            <a:off x="930087" y="3785348"/>
            <a:ext cx="2622177" cy="6320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CH" sz="28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zone</a:t>
            </a:r>
            <a:r>
              <a:rPr lang="de-CH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8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perméable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15">
            <a:extLst>
              <a:ext uri="{FF2B5EF4-FFF2-40B4-BE49-F238E27FC236}">
                <a16:creationId xmlns:a16="http://schemas.microsoft.com/office/drawing/2014/main" id="{14EB70BB-1322-4A64-A229-1BA8B2A4F55E}"/>
              </a:ext>
            </a:extLst>
          </p:cNvPr>
          <p:cNvSpPr/>
          <p:nvPr/>
        </p:nvSpPr>
        <p:spPr>
          <a:xfrm>
            <a:off x="7649134" y="3588126"/>
            <a:ext cx="2153772" cy="728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28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zone</a:t>
            </a:r>
            <a:r>
              <a:rPr lang="de-CH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de-CH" sz="28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imperméable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15EF1-511C-42B4-831C-84A0F34B633F}"/>
              </a:ext>
            </a:extLst>
          </p:cNvPr>
          <p:cNvSpPr/>
          <p:nvPr/>
        </p:nvSpPr>
        <p:spPr>
          <a:xfrm>
            <a:off x="542615" y="6420971"/>
            <a:ext cx="10905066" cy="275664"/>
          </a:xfrm>
          <a:prstGeom prst="rect">
            <a:avLst/>
          </a:prstGeom>
          <a:solidFill>
            <a:srgbClr val="AB845D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F80CC24-8DBD-4519-9BA8-4DBA24370C61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530353" y="4316506"/>
            <a:ext cx="1195667" cy="2319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5919E8E6-AD18-4C35-B131-03CF3CE68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75" y="192542"/>
            <a:ext cx="11592753" cy="984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nappe phréatique / </a:t>
            </a:r>
            <a:r>
              <a:rPr kumimoji="0" lang="fr-FR" altLang="fr-FR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</a:t>
            </a: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Grundwasser</a:t>
            </a: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fr-FR" altLang="fr-F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D324EB5-2AE3-4596-9F43-54A4ECFE3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/>
          <a:stretch/>
        </p:blipFill>
        <p:spPr>
          <a:xfrm>
            <a:off x="206582" y="-495239"/>
            <a:ext cx="11778836" cy="68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4B4EB39-EA77-4C5F-AA79-9AF7E3B2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31429"/>
          <a:stretch/>
        </p:blipFill>
        <p:spPr>
          <a:xfrm>
            <a:off x="0" y="-142029"/>
            <a:ext cx="12683472" cy="6313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DFCE21-6663-4945-B170-9EEDF74B4D4B}"/>
              </a:ext>
            </a:extLst>
          </p:cNvPr>
          <p:cNvSpPr/>
          <p:nvPr/>
        </p:nvSpPr>
        <p:spPr>
          <a:xfrm>
            <a:off x="5808453" y="115019"/>
            <a:ext cx="6383547" cy="874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72D16-1646-480E-ABB0-17ED02CE7711}"/>
              </a:ext>
            </a:extLst>
          </p:cNvPr>
          <p:cNvSpPr/>
          <p:nvPr/>
        </p:nvSpPr>
        <p:spPr>
          <a:xfrm>
            <a:off x="6642340" y="914400"/>
            <a:ext cx="1486619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6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349</Words>
  <Application>Microsoft Office PowerPoint</Application>
  <PresentationFormat>Grand écran</PresentationFormat>
  <Paragraphs>80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Ravie</vt:lpstr>
      <vt:lpstr>Thème Office</vt:lpstr>
      <vt:lpstr>L’EAU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L’EAU</dc:title>
  <dc:creator>Marie-Antoinette AGBESSI</dc:creator>
  <cp:lastModifiedBy>Marie-Antoinette AGBESSI</cp:lastModifiedBy>
  <cp:revision>20</cp:revision>
  <dcterms:created xsi:type="dcterms:W3CDTF">2020-01-21T16:25:06Z</dcterms:created>
  <dcterms:modified xsi:type="dcterms:W3CDTF">2021-09-30T14:15:59Z</dcterms:modified>
</cp:coreProperties>
</file>