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97" r:id="rId6"/>
    <p:sldId id="264" r:id="rId7"/>
    <p:sldId id="268" r:id="rId8"/>
    <p:sldId id="269" r:id="rId9"/>
    <p:sldId id="271" r:id="rId10"/>
    <p:sldId id="275" r:id="rId11"/>
    <p:sldId id="277" r:id="rId12"/>
    <p:sldId id="279" r:id="rId13"/>
    <p:sldId id="280" r:id="rId14"/>
    <p:sldId id="282" r:id="rId15"/>
    <p:sldId id="286" r:id="rId16"/>
    <p:sldId id="288" r:id="rId17"/>
    <p:sldId id="287" r:id="rId18"/>
    <p:sldId id="292" r:id="rId19"/>
    <p:sldId id="294" r:id="rId20"/>
    <p:sldId id="293" r:id="rId21"/>
    <p:sldId id="295" r:id="rId22"/>
    <p:sldId id="296" r:id="rId23"/>
    <p:sldId id="299" r:id="rId24"/>
    <p:sldId id="301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75" autoAdjust="0"/>
    <p:restoredTop sz="94660"/>
  </p:normalViewPr>
  <p:slideViewPr>
    <p:cSldViewPr>
      <p:cViewPr varScale="1">
        <p:scale>
          <a:sx n="82" d="100"/>
          <a:sy n="82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1C2E-138C-45B1-86F8-4C0C01D3F0AE}" type="datetimeFigureOut">
              <a:rPr lang="fr-FR" smtClean="0"/>
              <a:pPr/>
              <a:t>10/11/2015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97E76-5781-42F2-9B47-5615BD33E6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solidFill>
            <a:srgbClr val="33CC33"/>
          </a:solidFill>
        </p:spPr>
        <p:txBody>
          <a:bodyPr/>
          <a:lstStyle/>
          <a:p>
            <a:r>
              <a:rPr lang="fr-FR" b="1" dirty="0" smtClean="0"/>
              <a:t>La station d’épuration </a:t>
            </a:r>
            <a:br>
              <a:rPr lang="fr-FR" b="1" dirty="0" smtClean="0"/>
            </a:br>
            <a:r>
              <a:rPr lang="fr-FR" b="1" dirty="0" smtClean="0"/>
              <a:t>die </a:t>
            </a:r>
            <a:r>
              <a:rPr lang="fr-FR" b="1" dirty="0" err="1" smtClean="0"/>
              <a:t>Kläranlage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solidFill>
            <a:srgbClr val="33CC33"/>
          </a:solidFill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de Village-Neuf</a:t>
            </a:r>
          </a:p>
          <a:p>
            <a:r>
              <a:rPr lang="fr-FR" b="1" dirty="0" err="1" smtClean="0">
                <a:solidFill>
                  <a:schemeClr val="tx1"/>
                </a:solidFill>
              </a:rPr>
              <a:t>von</a:t>
            </a:r>
            <a:r>
              <a:rPr lang="fr-FR" b="1" dirty="0" smtClean="0">
                <a:solidFill>
                  <a:schemeClr val="tx1"/>
                </a:solidFill>
              </a:rPr>
              <a:t> Village-neuf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4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636912"/>
            <a:ext cx="5652120" cy="41003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9" y="188640"/>
            <a:ext cx="7629781" cy="1138773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smtClean="0"/>
              <a:t>6. REJET DANS LE MILIEU NATUREL </a:t>
            </a:r>
          </a:p>
          <a:p>
            <a:pPr algn="ctr"/>
            <a:r>
              <a:rPr lang="fr-FR" sz="2800" b="1" dirty="0" smtClean="0"/>
              <a:t>Attention! L’eau n’est pas encore potable.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958906" y="1268760"/>
            <a:ext cx="7143815" cy="1138773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smtClean="0"/>
              <a:t>ABWEISUNG IN DIE UMWELT</a:t>
            </a:r>
          </a:p>
          <a:p>
            <a:pPr algn="ctr"/>
            <a:r>
              <a:rPr lang="fr-FR" sz="2800" b="1" dirty="0" err="1" smtClean="0"/>
              <a:t>Achtung</a:t>
            </a:r>
            <a:r>
              <a:rPr lang="fr-FR" sz="2800" b="1" dirty="0" smtClean="0"/>
              <a:t>! </a:t>
            </a:r>
            <a:r>
              <a:rPr lang="fr-FR" sz="2800" b="1" dirty="0" err="1" smtClean="0"/>
              <a:t>Das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Wasser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ist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noch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kein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Trinkwasser</a:t>
            </a:r>
            <a:r>
              <a:rPr lang="fr-FR" sz="2800" b="1" dirty="0" smtClean="0"/>
              <a:t>.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4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780928"/>
            <a:ext cx="5126343" cy="38631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116632"/>
            <a:ext cx="6301340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smtClean="0"/>
              <a:t>7. TRAITEMENT DES ODEURS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1628800"/>
            <a:ext cx="622818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Dans ces  3 énormes tuyaux, on enlève les mauvaises odeurs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avec de l’acide sulfurique, de la javel et de la soude. 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avec flèche 4"/>
          <p:cNvCxnSpPr>
            <a:stCxn id="4" idx="2"/>
          </p:cNvCxnSpPr>
          <p:nvPr/>
        </p:nvCxnSpPr>
        <p:spPr>
          <a:xfrm>
            <a:off x="3114092" y="2275131"/>
            <a:ext cx="846348" cy="338611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4" idx="2"/>
          </p:cNvCxnSpPr>
          <p:nvPr/>
        </p:nvCxnSpPr>
        <p:spPr>
          <a:xfrm>
            <a:off x="3114092" y="2275131"/>
            <a:ext cx="2214500" cy="245001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4" idx="2"/>
          </p:cNvCxnSpPr>
          <p:nvPr/>
        </p:nvCxnSpPr>
        <p:spPr>
          <a:xfrm>
            <a:off x="3114092" y="2275131"/>
            <a:ext cx="1494420" cy="288206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987824" y="2204864"/>
            <a:ext cx="565313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In </a:t>
            </a:r>
            <a:r>
              <a:rPr lang="fr-FR" b="1" dirty="0" err="1" smtClean="0">
                <a:solidFill>
                  <a:schemeClr val="tx1"/>
                </a:solidFill>
              </a:rPr>
              <a:t>diesen</a:t>
            </a:r>
            <a:r>
              <a:rPr lang="fr-FR" b="1" dirty="0" smtClean="0">
                <a:solidFill>
                  <a:schemeClr val="tx1"/>
                </a:solidFill>
              </a:rPr>
              <a:t> 3 </a:t>
            </a:r>
            <a:r>
              <a:rPr lang="fr-FR" b="1" dirty="0" err="1" smtClean="0">
                <a:solidFill>
                  <a:schemeClr val="tx1"/>
                </a:solidFill>
              </a:rPr>
              <a:t>riesigen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Rohren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nimmt</a:t>
            </a:r>
            <a:r>
              <a:rPr lang="fr-FR" b="1" dirty="0" smtClean="0">
                <a:solidFill>
                  <a:schemeClr val="tx1"/>
                </a:solidFill>
              </a:rPr>
              <a:t> man den </a:t>
            </a:r>
            <a:r>
              <a:rPr lang="fr-FR" b="1" dirty="0" err="1" smtClean="0">
                <a:solidFill>
                  <a:schemeClr val="tx1"/>
                </a:solidFill>
              </a:rPr>
              <a:t>Gestank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weg</a:t>
            </a:r>
            <a:r>
              <a:rPr lang="fr-FR" b="1" dirty="0" smtClean="0">
                <a:solidFill>
                  <a:schemeClr val="tx1"/>
                </a:solidFill>
              </a:rPr>
              <a:t>       mit  </a:t>
            </a:r>
            <a:r>
              <a:rPr lang="fr-FR" b="1" dirty="0" err="1" smtClean="0">
                <a:solidFill>
                  <a:schemeClr val="tx1"/>
                </a:solidFill>
              </a:rPr>
              <a:t>Schwefelsäure</a:t>
            </a:r>
            <a:r>
              <a:rPr lang="fr-FR" b="1" dirty="0" smtClean="0">
                <a:solidFill>
                  <a:schemeClr val="tx1"/>
                </a:solidFill>
              </a:rPr>
              <a:t>, </a:t>
            </a:r>
            <a:r>
              <a:rPr lang="fr-FR" b="1" dirty="0" err="1" smtClean="0">
                <a:solidFill>
                  <a:schemeClr val="tx1"/>
                </a:solidFill>
              </a:rPr>
              <a:t>Chlor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und</a:t>
            </a:r>
            <a:r>
              <a:rPr lang="fr-FR" b="1" dirty="0" smtClean="0">
                <a:solidFill>
                  <a:schemeClr val="tx1"/>
                </a:solidFill>
              </a:rPr>
              <a:t> Natron.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363285" y="764704"/>
            <a:ext cx="5260094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smtClean="0"/>
              <a:t>GERUCHSBEHANDLUNG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4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5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140968"/>
            <a:ext cx="4932040" cy="353483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47664" y="116632"/>
            <a:ext cx="5975931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smtClean="0"/>
              <a:t>8. TRAITEMENT DES BOUES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9512" y="1628800"/>
            <a:ext cx="417646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On chauffe la boue à 35°.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Elle se  transforme et produit du biogaz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(surtout du méthane).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99592" y="4509120"/>
            <a:ext cx="792088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boue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740352" y="3645024"/>
            <a:ext cx="1008112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biogaz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Connecteur droit avec flèche 7"/>
          <p:cNvCxnSpPr>
            <a:stCxn id="6" idx="3"/>
          </p:cNvCxnSpPr>
          <p:nvPr/>
        </p:nvCxnSpPr>
        <p:spPr>
          <a:xfrm>
            <a:off x="1691680" y="4693786"/>
            <a:ext cx="2448272" cy="46340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7" idx="1"/>
          </p:cNvCxnSpPr>
          <p:nvPr/>
        </p:nvCxnSpPr>
        <p:spPr>
          <a:xfrm flipH="1">
            <a:off x="4572000" y="3829690"/>
            <a:ext cx="3168352" cy="39139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835696" y="764704"/>
            <a:ext cx="5484515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smtClean="0"/>
              <a:t>SCHLAMMBEHANDLUNG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72000" y="1628800"/>
            <a:ext cx="417646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Man </a:t>
            </a:r>
            <a:r>
              <a:rPr lang="fr-FR" b="1" dirty="0" err="1" smtClean="0">
                <a:solidFill>
                  <a:schemeClr val="tx1"/>
                </a:solidFill>
              </a:rPr>
              <a:t>erwärmt</a:t>
            </a:r>
            <a:r>
              <a:rPr lang="fr-FR" b="1" dirty="0" smtClean="0">
                <a:solidFill>
                  <a:schemeClr val="tx1"/>
                </a:solidFill>
              </a:rPr>
              <a:t> den Schlamm </a:t>
            </a:r>
            <a:r>
              <a:rPr lang="fr-FR" b="1" dirty="0" err="1" smtClean="0">
                <a:solidFill>
                  <a:schemeClr val="tx1"/>
                </a:solidFill>
              </a:rPr>
              <a:t>bei</a:t>
            </a:r>
            <a:r>
              <a:rPr lang="fr-FR" b="1" dirty="0" smtClean="0">
                <a:solidFill>
                  <a:schemeClr val="tx1"/>
                </a:solidFill>
              </a:rPr>
              <a:t> 35°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Er  </a:t>
            </a:r>
            <a:r>
              <a:rPr lang="fr-FR" b="1" dirty="0" err="1" smtClean="0">
                <a:solidFill>
                  <a:schemeClr val="tx1"/>
                </a:solidFill>
              </a:rPr>
              <a:t>verwandelt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sich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und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produziert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Biogas</a:t>
            </a:r>
            <a:endParaRPr lang="fr-FR" b="1" dirty="0" smtClean="0">
              <a:solidFill>
                <a:schemeClr val="tx1"/>
              </a:solidFill>
            </a:endParaRP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(</a:t>
            </a:r>
            <a:r>
              <a:rPr lang="fr-FR" b="1" dirty="0" err="1" smtClean="0">
                <a:solidFill>
                  <a:schemeClr val="tx1"/>
                </a:solidFill>
              </a:rPr>
              <a:t>hauptsächlich</a:t>
            </a:r>
            <a:r>
              <a:rPr lang="fr-FR" b="1" dirty="0" smtClean="0">
                <a:solidFill>
                  <a:schemeClr val="tx1"/>
                </a:solidFill>
              </a:rPr>
              <a:t>  </a:t>
            </a:r>
            <a:r>
              <a:rPr lang="fr-FR" b="1" dirty="0" err="1" smtClean="0">
                <a:solidFill>
                  <a:schemeClr val="tx1"/>
                </a:solidFill>
              </a:rPr>
              <a:t>Methan</a:t>
            </a:r>
            <a:r>
              <a:rPr lang="fr-FR" b="1" dirty="0" smtClean="0">
                <a:solidFill>
                  <a:schemeClr val="tx1"/>
                </a:solidFill>
              </a:rPr>
              <a:t>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740352" y="4077072"/>
            <a:ext cx="1008112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Biogas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99592" y="4941168"/>
            <a:ext cx="1152128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Schlamm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5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348880"/>
            <a:ext cx="6372200" cy="39372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27784" y="908720"/>
            <a:ext cx="403244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 biogaz est stocké dans un gazomètre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27784" y="1484784"/>
            <a:ext cx="4032448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Biogaz </a:t>
            </a:r>
            <a:r>
              <a:rPr lang="fr-FR" b="1" dirty="0" err="1" smtClean="0">
                <a:solidFill>
                  <a:schemeClr val="tx1"/>
                </a:solidFill>
              </a:rPr>
              <a:t>ist</a:t>
            </a:r>
            <a:r>
              <a:rPr lang="fr-FR" b="1" dirty="0" smtClean="0">
                <a:solidFill>
                  <a:schemeClr val="tx1"/>
                </a:solidFill>
              </a:rPr>
              <a:t> in </a:t>
            </a:r>
            <a:r>
              <a:rPr lang="fr-FR" b="1" dirty="0" err="1" smtClean="0">
                <a:solidFill>
                  <a:schemeClr val="tx1"/>
                </a:solidFill>
              </a:rPr>
              <a:t>einem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Gasspeicher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gespeichert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5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5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564904"/>
            <a:ext cx="4707578" cy="39071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55776" y="404664"/>
            <a:ext cx="4032448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 biogaz est utilisé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 pour faire de l’électricité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83768" y="1268760"/>
            <a:ext cx="4032448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Biogas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wird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benutzt</a:t>
            </a:r>
            <a:endParaRPr lang="fr-FR" b="1" dirty="0" smtClean="0">
              <a:solidFill>
                <a:schemeClr val="tx1"/>
              </a:solidFill>
            </a:endParaRPr>
          </a:p>
          <a:p>
            <a:pPr algn="ctr"/>
            <a:r>
              <a:rPr lang="fr-FR" b="1" dirty="0" err="1" smtClean="0">
                <a:solidFill>
                  <a:schemeClr val="tx1"/>
                </a:solidFill>
              </a:rPr>
              <a:t>u</a:t>
            </a:r>
            <a:r>
              <a:rPr lang="fr-FR" b="1" dirty="0" err="1" smtClean="0">
                <a:solidFill>
                  <a:schemeClr val="tx1"/>
                </a:solidFill>
              </a:rPr>
              <a:t>m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Elektrizität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zu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fabrizieren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5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420888"/>
            <a:ext cx="4860032" cy="36355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23728" y="188640"/>
            <a:ext cx="482453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Les boues sont séchées.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 On les essore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 comme dans une machine à laver le linge.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23728" y="1340768"/>
            <a:ext cx="482453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Der Schlamm </a:t>
            </a:r>
            <a:r>
              <a:rPr lang="fr-FR" b="1" dirty="0" err="1" smtClean="0">
                <a:solidFill>
                  <a:schemeClr val="tx1"/>
                </a:solidFill>
              </a:rPr>
              <a:t>wird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trockengeschleudert</a:t>
            </a:r>
            <a:endParaRPr lang="fr-FR" b="1" dirty="0" smtClean="0">
              <a:solidFill>
                <a:schemeClr val="tx1"/>
              </a:solidFill>
            </a:endParaRPr>
          </a:p>
          <a:p>
            <a:pPr algn="ctr"/>
            <a:r>
              <a:rPr lang="fr-FR" b="1" dirty="0" err="1" smtClean="0">
                <a:solidFill>
                  <a:schemeClr val="tx1"/>
                </a:solidFill>
              </a:rPr>
              <a:t>ähnlich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wie</a:t>
            </a:r>
            <a:r>
              <a:rPr lang="fr-FR" b="1" dirty="0" smtClean="0">
                <a:solidFill>
                  <a:schemeClr val="tx1"/>
                </a:solidFill>
              </a:rPr>
              <a:t> in </a:t>
            </a:r>
            <a:r>
              <a:rPr lang="fr-FR" b="1" dirty="0" err="1" smtClean="0">
                <a:solidFill>
                  <a:schemeClr val="tx1"/>
                </a:solidFill>
              </a:rPr>
              <a:t>einer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Waschmaschine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5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420888"/>
            <a:ext cx="6876256" cy="38678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31640" y="404664"/>
            <a:ext cx="6552728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Les boues biologiques sont compostées et utilisées comme engrais.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Les  boues encore polluées sont incinérées (brûlées).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03648" y="1196752"/>
            <a:ext cx="684076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Der </a:t>
            </a:r>
            <a:r>
              <a:rPr lang="fr-FR" b="1" dirty="0" err="1" smtClean="0">
                <a:solidFill>
                  <a:schemeClr val="tx1"/>
                </a:solidFill>
              </a:rPr>
              <a:t>biologische</a:t>
            </a:r>
            <a:r>
              <a:rPr lang="fr-FR" b="1" dirty="0" smtClean="0">
                <a:solidFill>
                  <a:schemeClr val="tx1"/>
                </a:solidFill>
              </a:rPr>
              <a:t> Schlamm </a:t>
            </a:r>
            <a:r>
              <a:rPr lang="fr-FR" b="1" dirty="0" err="1" smtClean="0">
                <a:solidFill>
                  <a:schemeClr val="tx1"/>
                </a:solidFill>
              </a:rPr>
              <a:t>wird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k</a:t>
            </a:r>
            <a:r>
              <a:rPr lang="fr-FR" b="1" dirty="0" err="1" smtClean="0">
                <a:solidFill>
                  <a:schemeClr val="tx1"/>
                </a:solidFill>
              </a:rPr>
              <a:t>ompostiert</a:t>
            </a:r>
            <a:r>
              <a:rPr lang="fr-FR" b="1" dirty="0" smtClean="0">
                <a:solidFill>
                  <a:schemeClr val="tx1"/>
                </a:solidFill>
              </a:rPr>
              <a:t>  </a:t>
            </a:r>
            <a:r>
              <a:rPr lang="fr-FR" b="1" dirty="0" err="1" smtClean="0">
                <a:solidFill>
                  <a:schemeClr val="tx1"/>
                </a:solidFill>
              </a:rPr>
              <a:t>und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als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Dünger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benutzt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Der </a:t>
            </a:r>
            <a:r>
              <a:rPr lang="fr-FR" b="1" dirty="0" err="1" smtClean="0">
                <a:solidFill>
                  <a:schemeClr val="tx1"/>
                </a:solidFill>
              </a:rPr>
              <a:t>noch</a:t>
            </a:r>
            <a:r>
              <a:rPr lang="fr-FR" b="1" dirty="0" smtClean="0">
                <a:solidFill>
                  <a:schemeClr val="tx1"/>
                </a:solidFill>
              </a:rPr>
              <a:t>  </a:t>
            </a:r>
            <a:r>
              <a:rPr lang="fr-FR" b="1" dirty="0" err="1" smtClean="0">
                <a:solidFill>
                  <a:schemeClr val="tx1"/>
                </a:solidFill>
              </a:rPr>
              <a:t>verschmutzte</a:t>
            </a:r>
            <a:r>
              <a:rPr lang="fr-FR" b="1" dirty="0" smtClean="0">
                <a:solidFill>
                  <a:schemeClr val="tx1"/>
                </a:solidFill>
              </a:rPr>
              <a:t> Schlamm </a:t>
            </a:r>
            <a:r>
              <a:rPr lang="fr-FR" b="1" dirty="0" err="1" smtClean="0">
                <a:solidFill>
                  <a:schemeClr val="tx1"/>
                </a:solidFill>
              </a:rPr>
              <a:t>wird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verbrannt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4058090" cy="47884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544" y="188640"/>
            <a:ext cx="3440429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1. LE RELEVAGE</a:t>
            </a:r>
            <a:endParaRPr lang="fr-FR" sz="40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4427984" y="1484784"/>
            <a:ext cx="2808312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4932040" y="1484784"/>
            <a:ext cx="2304256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5652120" y="1484784"/>
            <a:ext cx="158417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2627784" y="5229200"/>
            <a:ext cx="3960440" cy="7200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4283968" y="5877272"/>
            <a:ext cx="2664296" cy="720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236296" y="1412776"/>
            <a:ext cx="11095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 pompes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48264" y="5733256"/>
            <a:ext cx="123303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eaux usées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9512" y="4797152"/>
            <a:ext cx="255577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Les eaux usées arrivent dans la cuve  à 8 mètres 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de profondeur.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1560" y="1988840"/>
            <a:ext cx="230425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Les pompes aspirent les eau usées.</a:t>
            </a:r>
            <a:endParaRPr lang="fr-FR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179512" y="436510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sym typeface="Wingdings"/>
              </a:rPr>
              <a:t>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79512" y="1628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sym typeface="Wingdings"/>
              </a:rPr>
              <a:t>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236296" y="1844824"/>
            <a:ext cx="115127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 </a:t>
            </a:r>
            <a:r>
              <a:rPr lang="fr-FR" b="1" dirty="0" err="1" smtClean="0">
                <a:solidFill>
                  <a:srgbClr val="FF0000"/>
                </a:solidFill>
              </a:rPr>
              <a:t>Pumpen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20272" y="6093296"/>
            <a:ext cx="110915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Abwasser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3568" y="2636912"/>
            <a:ext cx="230425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Die </a:t>
            </a:r>
            <a:r>
              <a:rPr lang="fr-FR" b="1" dirty="0" err="1" smtClean="0"/>
              <a:t>Pumpen</a:t>
            </a:r>
            <a:r>
              <a:rPr lang="fr-FR" b="1" dirty="0" smtClean="0"/>
              <a:t>  </a:t>
            </a:r>
            <a:r>
              <a:rPr lang="fr-FR" b="1" dirty="0" err="1" smtClean="0"/>
              <a:t>saugen</a:t>
            </a:r>
            <a:r>
              <a:rPr lang="fr-FR" b="1" dirty="0" smtClean="0"/>
              <a:t> </a:t>
            </a:r>
            <a:r>
              <a:rPr lang="fr-FR" b="1" dirty="0" err="1" smtClean="0"/>
              <a:t>das</a:t>
            </a:r>
            <a:r>
              <a:rPr lang="fr-FR" b="1" dirty="0" smtClean="0"/>
              <a:t> </a:t>
            </a:r>
            <a:r>
              <a:rPr lang="fr-FR" b="1" dirty="0" err="1" smtClean="0"/>
              <a:t>Abwasser</a:t>
            </a:r>
            <a:r>
              <a:rPr lang="fr-FR" b="1" dirty="0" smtClean="0"/>
              <a:t>  ab: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39552" y="5733256"/>
            <a:ext cx="2555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Abwasser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fliesst</a:t>
            </a:r>
            <a:r>
              <a:rPr lang="fr-FR" b="1" dirty="0" smtClean="0">
                <a:solidFill>
                  <a:schemeClr val="tx1"/>
                </a:solidFill>
              </a:rPr>
              <a:t> in </a:t>
            </a:r>
            <a:r>
              <a:rPr lang="fr-FR" b="1" dirty="0" err="1" smtClean="0">
                <a:solidFill>
                  <a:schemeClr val="tx1"/>
                </a:solidFill>
              </a:rPr>
              <a:t>ein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Becken</a:t>
            </a:r>
            <a:r>
              <a:rPr lang="fr-FR" b="1" dirty="0" smtClean="0">
                <a:solidFill>
                  <a:schemeClr val="tx1"/>
                </a:solidFill>
              </a:rPr>
              <a:t>  (8 m </a:t>
            </a:r>
            <a:r>
              <a:rPr lang="fr-FR" b="1" dirty="0" err="1" smtClean="0">
                <a:solidFill>
                  <a:schemeClr val="tx1"/>
                </a:solidFill>
              </a:rPr>
              <a:t>tief</a:t>
            </a:r>
            <a:r>
              <a:rPr lang="fr-FR" b="1" dirty="0" smtClean="0">
                <a:solidFill>
                  <a:schemeClr val="tx1"/>
                </a:solidFill>
              </a:rPr>
              <a:t>).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644008" y="188640"/>
            <a:ext cx="3895618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DIE WASSERHEBE</a:t>
            </a:r>
            <a:endParaRPr lang="fr-F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9" grpId="0"/>
      <p:bldP spid="30" grpId="0"/>
      <p:bldP spid="15" grpId="0" animBg="1"/>
      <p:bldP spid="16" grpId="0" animBg="1"/>
      <p:bldP spid="17" grpId="0" animBg="1"/>
      <p:bldP spid="19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5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92696"/>
            <a:ext cx="7740352" cy="5082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4058090" cy="47884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59832" y="188640"/>
            <a:ext cx="4406976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1. DIE WASSERHEBE</a:t>
            </a:r>
            <a:endParaRPr lang="fr-FR" sz="40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4427984" y="1484784"/>
            <a:ext cx="2808312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4932040" y="1484784"/>
            <a:ext cx="2304256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5652120" y="1484784"/>
            <a:ext cx="158417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2627784" y="5229200"/>
            <a:ext cx="3960440" cy="7200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4283968" y="5877272"/>
            <a:ext cx="2664296" cy="720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236296" y="1412776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 </a:t>
            </a:r>
            <a:r>
              <a:rPr lang="fr-FR" b="1" dirty="0" err="1" smtClean="0">
                <a:solidFill>
                  <a:srgbClr val="FF0000"/>
                </a:solidFill>
              </a:rPr>
              <a:t>Pumpen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48264" y="5733256"/>
            <a:ext cx="11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Abwasser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9512" y="4797152"/>
            <a:ext cx="2555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Abwasser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fliest</a:t>
            </a:r>
            <a:r>
              <a:rPr lang="fr-FR" b="1" dirty="0" smtClean="0">
                <a:solidFill>
                  <a:schemeClr val="tx1"/>
                </a:solidFill>
              </a:rPr>
              <a:t> in </a:t>
            </a:r>
            <a:r>
              <a:rPr lang="fr-FR" b="1" dirty="0" err="1" smtClean="0">
                <a:solidFill>
                  <a:schemeClr val="tx1"/>
                </a:solidFill>
              </a:rPr>
              <a:t>ein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Becken</a:t>
            </a:r>
            <a:r>
              <a:rPr lang="fr-FR" b="1" dirty="0" smtClean="0">
                <a:solidFill>
                  <a:schemeClr val="tx1"/>
                </a:solidFill>
              </a:rPr>
              <a:t>  (8 m </a:t>
            </a:r>
            <a:r>
              <a:rPr lang="fr-FR" b="1" dirty="0" err="1" smtClean="0">
                <a:solidFill>
                  <a:schemeClr val="tx1"/>
                </a:solidFill>
              </a:rPr>
              <a:t>tief</a:t>
            </a:r>
            <a:r>
              <a:rPr lang="fr-FR" b="1" dirty="0" smtClean="0">
                <a:solidFill>
                  <a:schemeClr val="tx1"/>
                </a:solidFill>
              </a:rPr>
              <a:t>).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1560" y="1988840"/>
            <a:ext cx="230425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Die </a:t>
            </a:r>
            <a:r>
              <a:rPr lang="fr-FR" dirty="0" err="1" smtClean="0"/>
              <a:t>Pumpen</a:t>
            </a:r>
            <a:r>
              <a:rPr lang="fr-FR" dirty="0" smtClean="0"/>
              <a:t>  </a:t>
            </a:r>
            <a:r>
              <a:rPr lang="fr-FR" dirty="0" err="1" smtClean="0"/>
              <a:t>saugen</a:t>
            </a:r>
            <a:r>
              <a:rPr lang="fr-FR" dirty="0" smtClean="0"/>
              <a:t> des </a:t>
            </a:r>
            <a:r>
              <a:rPr lang="fr-FR" dirty="0" err="1" smtClean="0"/>
              <a:t>Abwasser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179512" y="436510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sym typeface="Wingdings"/>
              </a:rPr>
              <a:t>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79512" y="1628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sym typeface="Wingdings"/>
              </a:rPr>
              <a:t></a:t>
            </a:r>
            <a:endParaRPr lang="fr-F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 animBg="1"/>
      <p:bldP spid="26" grpId="0" animBg="1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492896"/>
            <a:ext cx="4932040" cy="33241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07704" y="188640"/>
            <a:ext cx="5712333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2. DIE RECHENREINIGUNG</a:t>
            </a:r>
            <a:endParaRPr lang="fr-FR" sz="4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422108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Wasser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mit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groben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Abfälle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95736" y="1268760"/>
            <a:ext cx="273630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</a:rPr>
              <a:t>Ein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Gitter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entfernt</a:t>
            </a:r>
            <a:r>
              <a:rPr lang="fr-FR" b="1" dirty="0" smtClean="0">
                <a:solidFill>
                  <a:schemeClr val="tx1"/>
                </a:solidFill>
              </a:rPr>
              <a:t> die  </a:t>
            </a:r>
            <a:r>
              <a:rPr lang="fr-FR" b="1" dirty="0" err="1" smtClean="0">
                <a:solidFill>
                  <a:schemeClr val="tx1"/>
                </a:solidFill>
              </a:rPr>
              <a:t>groben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Abfälle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(</a:t>
            </a:r>
            <a:r>
              <a:rPr lang="fr-FR" b="1" dirty="0" err="1" smtClean="0">
                <a:solidFill>
                  <a:schemeClr val="tx1"/>
                </a:solidFill>
              </a:rPr>
              <a:t>mehr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als</a:t>
            </a:r>
            <a:r>
              <a:rPr lang="fr-FR" b="1" dirty="0" smtClean="0">
                <a:solidFill>
                  <a:schemeClr val="tx1"/>
                </a:solidFill>
              </a:rPr>
              <a:t> 3 mm).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48264" y="486916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Wasser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ohne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groben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Abfälle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499992" y="1988840"/>
            <a:ext cx="648072" cy="122413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763688" y="4653136"/>
            <a:ext cx="1296144" cy="7200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580112" y="1340768"/>
            <a:ext cx="2555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Die </a:t>
            </a:r>
            <a:r>
              <a:rPr lang="fr-FR" b="1" dirty="0" err="1" smtClean="0">
                <a:solidFill>
                  <a:schemeClr val="tx1"/>
                </a:solidFill>
              </a:rPr>
              <a:t>Abfälle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werden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gesammelt</a:t>
            </a:r>
            <a:r>
              <a:rPr lang="fr-FR" b="1" dirty="0" smtClean="0">
                <a:solidFill>
                  <a:schemeClr val="tx1"/>
                </a:solidFill>
              </a:rPr>
              <a:t>..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5868144" y="2060848"/>
            <a:ext cx="144016" cy="18722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868144" y="5229200"/>
            <a:ext cx="1224136" cy="21602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068960"/>
            <a:ext cx="4536504" cy="33478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87624" y="188640"/>
            <a:ext cx="6646820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3. SAND, FETT, ÖL ENNFERNEN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3429000"/>
            <a:ext cx="334786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Der Sand </a:t>
            </a:r>
            <a:r>
              <a:rPr lang="fr-FR" b="1" dirty="0" err="1" smtClean="0">
                <a:solidFill>
                  <a:schemeClr val="tx1"/>
                </a:solidFill>
              </a:rPr>
              <a:t>ist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schwerer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als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Wasser</a:t>
            </a:r>
            <a:r>
              <a:rPr lang="fr-FR" b="1" dirty="0" smtClean="0">
                <a:solidFill>
                  <a:schemeClr val="tx1"/>
                </a:solidFill>
              </a:rPr>
              <a:t>. Et </a:t>
            </a:r>
            <a:r>
              <a:rPr lang="fr-FR" b="1" dirty="0" err="1" smtClean="0">
                <a:solidFill>
                  <a:schemeClr val="tx1"/>
                </a:solidFill>
              </a:rPr>
              <a:t>stetzt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sich</a:t>
            </a:r>
            <a:r>
              <a:rPr lang="fr-FR" b="1" dirty="0" smtClean="0">
                <a:solidFill>
                  <a:schemeClr val="tx1"/>
                </a:solidFill>
              </a:rPr>
              <a:t> ab.</a:t>
            </a:r>
          </a:p>
          <a:p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ist</a:t>
            </a:r>
            <a:r>
              <a:rPr lang="fr-FR" b="1" dirty="0" smtClean="0">
                <a:solidFill>
                  <a:schemeClr val="tx1"/>
                </a:solidFill>
              </a:rPr>
              <a:t> die </a:t>
            </a:r>
            <a:r>
              <a:rPr lang="fr-FR" b="1" dirty="0" err="1" smtClean="0">
                <a:solidFill>
                  <a:schemeClr val="tx1"/>
                </a:solidFill>
              </a:rPr>
              <a:t>Dekantation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68144" y="2276872"/>
            <a:ext cx="327585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Öl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ist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leichter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als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Wasser</a:t>
            </a:r>
            <a:r>
              <a:rPr lang="fr-FR" b="1" dirty="0" smtClean="0">
                <a:solidFill>
                  <a:schemeClr val="tx1"/>
                </a:solidFill>
              </a:rPr>
              <a:t>. Es </a:t>
            </a:r>
            <a:r>
              <a:rPr lang="fr-FR" b="1" dirty="0" err="1" smtClean="0">
                <a:solidFill>
                  <a:schemeClr val="tx1"/>
                </a:solidFill>
              </a:rPr>
              <a:t>geht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nach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oben</a:t>
            </a:r>
            <a:r>
              <a:rPr lang="fr-FR" b="1" dirty="0" smtClean="0">
                <a:solidFill>
                  <a:schemeClr val="tx1"/>
                </a:solidFill>
              </a:rPr>
              <a:t> Es </a:t>
            </a:r>
            <a:r>
              <a:rPr lang="fr-FR" b="1" dirty="0" err="1" smtClean="0">
                <a:solidFill>
                  <a:schemeClr val="tx1"/>
                </a:solidFill>
              </a:rPr>
              <a:t>wird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abgestrichen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907704" y="5229200"/>
            <a:ext cx="2520280" cy="108012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572000" y="2492896"/>
            <a:ext cx="1224136" cy="194421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156176" y="4293096"/>
            <a:ext cx="298782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Wenn</a:t>
            </a:r>
            <a:r>
              <a:rPr lang="fr-FR" b="1" dirty="0" smtClean="0">
                <a:solidFill>
                  <a:schemeClr val="tx1"/>
                </a:solidFill>
              </a:rPr>
              <a:t> man </a:t>
            </a:r>
            <a:r>
              <a:rPr lang="fr-FR" b="1" dirty="0" err="1" smtClean="0">
                <a:solidFill>
                  <a:schemeClr val="tx1"/>
                </a:solidFill>
              </a:rPr>
              <a:t>Blasen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hinzufügt</a:t>
            </a:r>
            <a:r>
              <a:rPr lang="fr-FR" b="1" dirty="0" smtClean="0">
                <a:solidFill>
                  <a:schemeClr val="tx1"/>
                </a:solidFill>
              </a:rPr>
              <a:t>, </a:t>
            </a:r>
            <a:r>
              <a:rPr lang="fr-FR" b="1" dirty="0" err="1" smtClean="0">
                <a:solidFill>
                  <a:schemeClr val="tx1"/>
                </a:solidFill>
              </a:rPr>
              <a:t>geht</a:t>
            </a:r>
            <a:r>
              <a:rPr lang="fr-FR" b="1" dirty="0" smtClean="0">
                <a:solidFill>
                  <a:schemeClr val="tx1"/>
                </a:solidFill>
              </a:rPr>
              <a:t> es </a:t>
            </a:r>
            <a:r>
              <a:rPr lang="fr-FR" b="1" dirty="0" err="1" smtClean="0">
                <a:solidFill>
                  <a:schemeClr val="tx1"/>
                </a:solidFill>
              </a:rPr>
              <a:t>schneller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>
            <a:stCxn id="13" idx="1"/>
          </p:cNvCxnSpPr>
          <p:nvPr/>
        </p:nvCxnSpPr>
        <p:spPr>
          <a:xfrm flipH="1">
            <a:off x="4355976" y="4616262"/>
            <a:ext cx="1800200" cy="90097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63688" y="1700808"/>
            <a:ext cx="180020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Wasser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fliesst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langsamer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212976"/>
            <a:ext cx="4644008" cy="29675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260648"/>
            <a:ext cx="6986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4. DIE BIOLOGISCHE REINIGUNG</a:t>
            </a:r>
            <a:endParaRPr lang="fr-FR" sz="2800" b="1" dirty="0"/>
          </a:p>
        </p:txBody>
      </p:sp>
      <p:pic>
        <p:nvPicPr>
          <p:cNvPr id="4" name="Image 3" descr="20151016_111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437112"/>
            <a:ext cx="504056" cy="516528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2483768" y="2564904"/>
            <a:ext cx="2736304" cy="24482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580112" y="2492896"/>
            <a:ext cx="72008" cy="20882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23528" y="1628800"/>
            <a:ext cx="302433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Man </a:t>
            </a:r>
            <a:r>
              <a:rPr lang="fr-FR" b="1" dirty="0" err="1" smtClean="0">
                <a:solidFill>
                  <a:schemeClr val="tx1"/>
                </a:solidFill>
              </a:rPr>
              <a:t>fügt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Bakterien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hinzu</a:t>
            </a:r>
            <a:r>
              <a:rPr lang="fr-FR" b="1" dirty="0" smtClean="0">
                <a:solidFill>
                  <a:schemeClr val="tx1"/>
                </a:solidFill>
              </a:rPr>
              <a:t>.  </a:t>
            </a:r>
            <a:r>
              <a:rPr lang="fr-FR" b="1" dirty="0" err="1" smtClean="0">
                <a:solidFill>
                  <a:schemeClr val="tx1"/>
                </a:solidFill>
              </a:rPr>
              <a:t>Diese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Bakterien</a:t>
            </a:r>
            <a:r>
              <a:rPr lang="fr-FR" b="1" dirty="0" smtClean="0">
                <a:solidFill>
                  <a:schemeClr val="tx1"/>
                </a:solidFill>
              </a:rPr>
              <a:t> « </a:t>
            </a:r>
            <a:r>
              <a:rPr lang="fr-FR" b="1" dirty="0" err="1" smtClean="0">
                <a:solidFill>
                  <a:schemeClr val="tx1"/>
                </a:solidFill>
              </a:rPr>
              <a:t>fressen</a:t>
            </a:r>
            <a:r>
              <a:rPr lang="fr-FR" b="1" dirty="0" smtClean="0">
                <a:solidFill>
                  <a:schemeClr val="tx1"/>
                </a:solidFill>
              </a:rPr>
              <a:t> » die </a:t>
            </a:r>
            <a:r>
              <a:rPr lang="fr-FR" b="1" dirty="0" err="1" smtClean="0">
                <a:solidFill>
                  <a:schemeClr val="tx1"/>
                </a:solidFill>
              </a:rPr>
              <a:t>Verschmutzung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48064" y="1556792"/>
            <a:ext cx="288032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Die Bakterien klammern sich an die kleinen Lamellen an. Sie sind dann wirksamer.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492896"/>
            <a:ext cx="4932040" cy="33241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260648"/>
            <a:ext cx="3910686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2. LE DEGRILLAGE</a:t>
            </a:r>
            <a:endParaRPr lang="fr-FR" sz="4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4509120"/>
            <a:ext cx="1512168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eau avec les gros déchets 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95736" y="1268760"/>
            <a:ext cx="273630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Une grille enlève les déchets de plus de 3 mm.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36296" y="4869160"/>
            <a:ext cx="1512168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eau sans  les gros déchets 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499992" y="1988840"/>
            <a:ext cx="648072" cy="122413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763688" y="4653136"/>
            <a:ext cx="1296144" cy="7200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580112" y="1340768"/>
            <a:ext cx="2555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Les gros déchets sont récupérés.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5868144" y="2060848"/>
            <a:ext cx="144016" cy="18722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868144" y="5229200"/>
            <a:ext cx="1224136" cy="21602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943024" y="260648"/>
            <a:ext cx="5200976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DIE RECHENREINIGUNG</a:t>
            </a:r>
            <a:endParaRPr lang="fr-FR" sz="4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835696" y="1916832"/>
            <a:ext cx="273630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/>
                </a:solidFill>
              </a:rPr>
              <a:t>Ein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Gitter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entfernt</a:t>
            </a:r>
            <a:r>
              <a:rPr lang="fr-FR" b="1" dirty="0" smtClean="0">
                <a:solidFill>
                  <a:schemeClr val="tx1"/>
                </a:solidFill>
              </a:rPr>
              <a:t> die  </a:t>
            </a:r>
            <a:r>
              <a:rPr lang="fr-FR" b="1" dirty="0" err="1" smtClean="0">
                <a:solidFill>
                  <a:schemeClr val="tx1"/>
                </a:solidFill>
              </a:rPr>
              <a:t>groben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Abfälle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(</a:t>
            </a:r>
            <a:r>
              <a:rPr lang="fr-FR" b="1" dirty="0" err="1" smtClean="0">
                <a:solidFill>
                  <a:schemeClr val="tx1"/>
                </a:solidFill>
              </a:rPr>
              <a:t>mehr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als</a:t>
            </a:r>
            <a:r>
              <a:rPr lang="fr-FR" b="1" dirty="0" smtClean="0">
                <a:solidFill>
                  <a:schemeClr val="tx1"/>
                </a:solidFill>
              </a:rPr>
              <a:t> 3 mm).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084168" y="1916832"/>
            <a:ext cx="2555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Die </a:t>
            </a:r>
            <a:r>
              <a:rPr lang="fr-FR" b="1" dirty="0" err="1" smtClean="0">
                <a:solidFill>
                  <a:schemeClr val="tx1"/>
                </a:solidFill>
              </a:rPr>
              <a:t>Abfälle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werden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gesammelt</a:t>
            </a:r>
            <a:r>
              <a:rPr lang="fr-FR" b="1" dirty="0" smtClean="0">
                <a:solidFill>
                  <a:schemeClr val="tx1"/>
                </a:solidFill>
              </a:rPr>
              <a:t>..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5085184"/>
            <a:ext cx="1800200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Wasser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mit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groben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Abfällen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20272" y="5589240"/>
            <a:ext cx="1800200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Wasser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ohne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groben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Abfälle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2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068960"/>
            <a:ext cx="4536504" cy="33478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0"/>
            <a:ext cx="8640960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3. </a:t>
            </a:r>
            <a:r>
              <a:rPr lang="fr-FR" sz="2800" b="1" dirty="0" smtClean="0"/>
              <a:t>LE DESABLAGE et le DEGRAISSAGE ou DESHUILAGE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3284984"/>
            <a:ext cx="298782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Le sable est plus lourd que l’eau. Il se dépose  au fond de la cuve. C’est la décantation.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68144" y="1340768"/>
            <a:ext cx="327585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L’huile est plus légère que l’eau.  Elle est en haut. On l’enlève en raclant.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339752" y="4221088"/>
            <a:ext cx="2088232" cy="20882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572000" y="1772816"/>
            <a:ext cx="1296144" cy="266429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156176" y="4293096"/>
            <a:ext cx="2555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En ajoutant des bulles, cela va plus vite.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>
            <a:stCxn id="13" idx="1"/>
          </p:cNvCxnSpPr>
          <p:nvPr/>
        </p:nvCxnSpPr>
        <p:spPr>
          <a:xfrm flipH="1">
            <a:off x="4355976" y="4616262"/>
            <a:ext cx="1800200" cy="90097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63688" y="1412776"/>
            <a:ext cx="180020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L’eau coule plus lentement.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51720" y="620688"/>
            <a:ext cx="5128455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 </a:t>
            </a:r>
            <a:r>
              <a:rPr lang="fr-FR" sz="2800" b="1" dirty="0" smtClean="0"/>
              <a:t>SAND, FETT </a:t>
            </a:r>
            <a:r>
              <a:rPr lang="fr-FR" sz="2800" b="1" dirty="0" err="1" smtClean="0"/>
              <a:t>oder</a:t>
            </a:r>
            <a:r>
              <a:rPr lang="fr-FR" sz="2800" b="1" dirty="0" smtClean="0"/>
              <a:t> ÖL </a:t>
            </a:r>
            <a:r>
              <a:rPr lang="fr-FR" sz="2800" b="1" dirty="0" smtClean="0"/>
              <a:t>ENTFERNEN</a:t>
            </a:r>
            <a:endParaRPr lang="fr-FR" sz="28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899592" y="1988840"/>
            <a:ext cx="194421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Wasser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fliesst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langsamer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4149080"/>
            <a:ext cx="255577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Der Sand </a:t>
            </a:r>
            <a:r>
              <a:rPr lang="fr-FR" b="1" dirty="0" err="1" smtClean="0">
                <a:solidFill>
                  <a:schemeClr val="tx1"/>
                </a:solidFill>
              </a:rPr>
              <a:t>ist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schwerer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als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Wasser</a:t>
            </a:r>
            <a:r>
              <a:rPr lang="fr-FR" b="1" dirty="0" smtClean="0">
                <a:solidFill>
                  <a:schemeClr val="tx1"/>
                </a:solidFill>
              </a:rPr>
              <a:t>. Er </a:t>
            </a:r>
            <a:r>
              <a:rPr lang="fr-FR" b="1" dirty="0" err="1" smtClean="0">
                <a:solidFill>
                  <a:schemeClr val="tx1"/>
                </a:solidFill>
              </a:rPr>
              <a:t>stetzt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sich</a:t>
            </a:r>
            <a:r>
              <a:rPr lang="fr-FR" b="1" dirty="0" smtClean="0">
                <a:solidFill>
                  <a:schemeClr val="tx1"/>
                </a:solidFill>
              </a:rPr>
              <a:t> ab.</a:t>
            </a:r>
          </a:p>
          <a:p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ist</a:t>
            </a:r>
            <a:r>
              <a:rPr lang="fr-FR" b="1" dirty="0" smtClean="0">
                <a:solidFill>
                  <a:schemeClr val="tx1"/>
                </a:solidFill>
              </a:rPr>
              <a:t> die </a:t>
            </a:r>
            <a:r>
              <a:rPr lang="fr-FR" b="1" dirty="0" err="1" smtClean="0">
                <a:solidFill>
                  <a:schemeClr val="tx1"/>
                </a:solidFill>
              </a:rPr>
              <a:t>Dekantation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52120" y="2276872"/>
            <a:ext cx="327585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Öl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ist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leichter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als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Wasser</a:t>
            </a:r>
            <a:r>
              <a:rPr lang="fr-FR" b="1" dirty="0" smtClean="0">
                <a:solidFill>
                  <a:schemeClr val="tx1"/>
                </a:solidFill>
              </a:rPr>
              <a:t>. Es </a:t>
            </a:r>
            <a:r>
              <a:rPr lang="fr-FR" b="1" dirty="0" err="1" smtClean="0">
                <a:solidFill>
                  <a:schemeClr val="tx1"/>
                </a:solidFill>
              </a:rPr>
              <a:t>geht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nach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oben</a:t>
            </a:r>
            <a:r>
              <a:rPr lang="fr-FR" b="1" dirty="0" smtClean="0">
                <a:solidFill>
                  <a:schemeClr val="tx1"/>
                </a:solidFill>
              </a:rPr>
              <a:t> Es </a:t>
            </a:r>
            <a:r>
              <a:rPr lang="fr-FR" b="1" dirty="0" err="1" smtClean="0">
                <a:solidFill>
                  <a:schemeClr val="tx1"/>
                </a:solidFill>
              </a:rPr>
              <a:t>wird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abgestrichen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56176" y="4869160"/>
            <a:ext cx="298782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Wenn</a:t>
            </a:r>
            <a:r>
              <a:rPr lang="fr-FR" b="1" dirty="0" smtClean="0">
                <a:solidFill>
                  <a:schemeClr val="tx1"/>
                </a:solidFill>
              </a:rPr>
              <a:t> man </a:t>
            </a:r>
            <a:r>
              <a:rPr lang="fr-FR" b="1" dirty="0" err="1" smtClean="0">
                <a:solidFill>
                  <a:schemeClr val="tx1"/>
                </a:solidFill>
              </a:rPr>
              <a:t>Luftblasen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hinzufügt</a:t>
            </a:r>
            <a:r>
              <a:rPr lang="fr-FR" b="1" dirty="0" smtClean="0">
                <a:solidFill>
                  <a:schemeClr val="tx1"/>
                </a:solidFill>
              </a:rPr>
              <a:t>, </a:t>
            </a:r>
            <a:r>
              <a:rPr lang="fr-FR" b="1" dirty="0" err="1" smtClean="0">
                <a:solidFill>
                  <a:schemeClr val="tx1"/>
                </a:solidFill>
              </a:rPr>
              <a:t>geht</a:t>
            </a:r>
            <a:r>
              <a:rPr lang="fr-FR" b="1" dirty="0" smtClean="0">
                <a:solidFill>
                  <a:schemeClr val="tx1"/>
                </a:solidFill>
              </a:rPr>
              <a:t> es </a:t>
            </a:r>
            <a:r>
              <a:rPr lang="fr-FR" b="1" dirty="0" err="1" smtClean="0">
                <a:solidFill>
                  <a:schemeClr val="tx1"/>
                </a:solidFill>
              </a:rPr>
              <a:t>schneller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6" grpId="0" animBg="1"/>
      <p:bldP spid="11" grpId="0" animBg="1"/>
      <p:bldP spid="12" grpId="0" animBg="1"/>
      <p:bldP spid="15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429000"/>
            <a:ext cx="4644008" cy="29675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260648"/>
            <a:ext cx="6900222" cy="707886"/>
          </a:xfrm>
          <a:prstGeom prst="rect">
            <a:avLst/>
          </a:prstGeom>
          <a:solidFill>
            <a:srgbClr val="33CC33"/>
          </a:solidFill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4. LE TRAITEMENT BIOLOGIQUE</a:t>
            </a:r>
            <a:endParaRPr lang="fr-FR" sz="2800" b="1" dirty="0"/>
          </a:p>
        </p:txBody>
      </p:sp>
      <p:pic>
        <p:nvPicPr>
          <p:cNvPr id="4" name="Image 3" descr="20151016_111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437112"/>
            <a:ext cx="504056" cy="5165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5576" y="1700808"/>
            <a:ext cx="255577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On ajoute des bactéries qui « mangent » la pollution.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99992" y="1700808"/>
            <a:ext cx="273630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Les bactéries s’accrochent aux petites lamelles . Elles  sont alors plus efficaces.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627784" y="2636912"/>
            <a:ext cx="2592288" cy="25202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436096" y="2636912"/>
            <a:ext cx="216024" cy="201622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403648" y="836712"/>
            <a:ext cx="6590843" cy="707886"/>
          </a:xfrm>
          <a:prstGeom prst="rect">
            <a:avLst/>
          </a:prstGeom>
          <a:solidFill>
            <a:srgbClr val="33CC33"/>
          </a:solidFill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 DIE BIOLOGISCHE REINIGUNG</a:t>
            </a:r>
            <a:endParaRPr lang="fr-FR" sz="2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2564904"/>
            <a:ext cx="302433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Man </a:t>
            </a:r>
            <a:r>
              <a:rPr lang="fr-FR" b="1" dirty="0" err="1" smtClean="0">
                <a:solidFill>
                  <a:schemeClr val="tx1"/>
                </a:solidFill>
              </a:rPr>
              <a:t>fügt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Bakterien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hinzu</a:t>
            </a:r>
            <a:r>
              <a:rPr lang="fr-FR" b="1" dirty="0" smtClean="0">
                <a:solidFill>
                  <a:schemeClr val="tx1"/>
                </a:solidFill>
              </a:rPr>
              <a:t>.  </a:t>
            </a:r>
            <a:r>
              <a:rPr lang="fr-FR" b="1" dirty="0" err="1" smtClean="0">
                <a:solidFill>
                  <a:schemeClr val="tx1"/>
                </a:solidFill>
              </a:rPr>
              <a:t>Diese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Bakterien</a:t>
            </a:r>
            <a:r>
              <a:rPr lang="fr-FR" b="1" dirty="0" smtClean="0">
                <a:solidFill>
                  <a:schemeClr val="tx1"/>
                </a:solidFill>
              </a:rPr>
              <a:t> « </a:t>
            </a:r>
            <a:r>
              <a:rPr lang="fr-FR" b="1" dirty="0" err="1" smtClean="0">
                <a:solidFill>
                  <a:schemeClr val="tx1"/>
                </a:solidFill>
              </a:rPr>
              <a:t>fressen</a:t>
            </a:r>
            <a:r>
              <a:rPr lang="fr-FR" b="1" dirty="0" smtClean="0">
                <a:solidFill>
                  <a:schemeClr val="tx1"/>
                </a:solidFill>
              </a:rPr>
              <a:t> » die </a:t>
            </a:r>
            <a:r>
              <a:rPr lang="fr-FR" b="1" dirty="0" err="1" smtClean="0">
                <a:solidFill>
                  <a:schemeClr val="tx1"/>
                </a:solidFill>
              </a:rPr>
              <a:t>Verschmutzung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868144" y="2420888"/>
            <a:ext cx="288032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Die Bakterien klammern sich an die kleinen Lamellen an. Sie sind dann wirksamer.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1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56992"/>
            <a:ext cx="2690455" cy="2757027"/>
          </a:xfrm>
          <a:prstGeom prst="rect">
            <a:avLst/>
          </a:prstGeom>
        </p:spPr>
      </p:pic>
      <p:pic>
        <p:nvPicPr>
          <p:cNvPr id="3" name="Image 2" descr="20151016_112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48680"/>
            <a:ext cx="3995936" cy="224771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96136" y="2780928"/>
            <a:ext cx="255577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Les bactéries se fixent sur ces lamelles.  Elles produisent de la boue biologique.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3491880" y="1340768"/>
            <a:ext cx="2304256" cy="172819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 flipV="1">
            <a:off x="2051720" y="1988840"/>
            <a:ext cx="3672408" cy="122413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267744" y="3356992"/>
            <a:ext cx="3456384" cy="122413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16016" y="3861048"/>
            <a:ext cx="255577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Die </a:t>
            </a:r>
            <a:r>
              <a:rPr lang="fr-FR" b="1" dirty="0" err="1" smtClean="0">
                <a:solidFill>
                  <a:schemeClr val="tx1"/>
                </a:solidFill>
              </a:rPr>
              <a:t>Bakterien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klammern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sich</a:t>
            </a:r>
            <a:r>
              <a:rPr lang="fr-FR" b="1" dirty="0" smtClean="0">
                <a:solidFill>
                  <a:schemeClr val="tx1"/>
                </a:solidFill>
              </a:rPr>
              <a:t> an die </a:t>
            </a:r>
            <a:r>
              <a:rPr lang="fr-FR" b="1" dirty="0" err="1" smtClean="0">
                <a:solidFill>
                  <a:schemeClr val="tx1"/>
                </a:solidFill>
              </a:rPr>
              <a:t>Lamellen</a:t>
            </a:r>
            <a:r>
              <a:rPr lang="fr-FR" b="1" dirty="0" smtClean="0">
                <a:solidFill>
                  <a:schemeClr val="tx1"/>
                </a:solidFill>
              </a:rPr>
              <a:t>.  </a:t>
            </a:r>
            <a:r>
              <a:rPr lang="fr-FR" b="1" dirty="0" err="1" smtClean="0">
                <a:solidFill>
                  <a:schemeClr val="tx1"/>
                </a:solidFill>
              </a:rPr>
              <a:t>Sie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produzieren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biologischen</a:t>
            </a:r>
            <a:r>
              <a:rPr lang="fr-FR" b="1" dirty="0" smtClean="0">
                <a:solidFill>
                  <a:schemeClr val="tx1"/>
                </a:solidFill>
              </a:rPr>
              <a:t> Schlamm.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2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3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016_113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967168"/>
            <a:ext cx="4896544" cy="36256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5. CLARIFICATION: </a:t>
            </a:r>
            <a:r>
              <a:rPr lang="fr-FR" sz="3200" b="1" dirty="0" smtClean="0"/>
              <a:t>séparer les boues et l’eau </a:t>
            </a:r>
            <a:endParaRPr lang="fr-FR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1916832"/>
            <a:ext cx="388843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On sépare l’eau et la boue biologique.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3429000"/>
            <a:ext cx="648072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eau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52320" y="3356992"/>
            <a:ext cx="864096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boues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971600" y="3789040"/>
            <a:ext cx="2808312" cy="108012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7" idx="2"/>
          </p:cNvCxnSpPr>
          <p:nvPr/>
        </p:nvCxnSpPr>
        <p:spPr>
          <a:xfrm flipH="1">
            <a:off x="4932040" y="3726324"/>
            <a:ext cx="2952328" cy="150287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51520" y="908720"/>
            <a:ext cx="8640960" cy="707886"/>
          </a:xfrm>
          <a:prstGeom prst="rect">
            <a:avLst/>
          </a:prstGeom>
          <a:solidFill>
            <a:srgbClr val="33CC33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     KLÄRUNG: </a:t>
            </a:r>
            <a:r>
              <a:rPr lang="fr-FR" sz="3200" b="1" dirty="0" smtClean="0"/>
              <a:t>Schlamm </a:t>
            </a:r>
            <a:r>
              <a:rPr lang="fr-FR" sz="3200" b="1" dirty="0" err="1" smtClean="0"/>
              <a:t>vom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Wasser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trennen</a:t>
            </a:r>
            <a:r>
              <a:rPr lang="fr-FR" sz="3200" b="1" dirty="0" smtClean="0"/>
              <a:t> </a:t>
            </a:r>
            <a:endParaRPr lang="fr-FR" sz="3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427984" y="1916832"/>
            <a:ext cx="432048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Man </a:t>
            </a:r>
            <a:r>
              <a:rPr lang="fr-FR" b="1" dirty="0" err="1" smtClean="0">
                <a:solidFill>
                  <a:schemeClr val="tx1"/>
                </a:solidFill>
              </a:rPr>
              <a:t>trennt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das</a:t>
            </a:r>
            <a:r>
              <a:rPr lang="fr-FR" b="1" dirty="0" smtClean="0">
                <a:solidFill>
                  <a:schemeClr val="tx1"/>
                </a:solidFill>
              </a:rPr>
              <a:t>  </a:t>
            </a:r>
            <a:r>
              <a:rPr lang="fr-FR" b="1" dirty="0" err="1" smtClean="0">
                <a:solidFill>
                  <a:schemeClr val="tx1"/>
                </a:solidFill>
              </a:rPr>
              <a:t>Wasser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und</a:t>
            </a:r>
            <a:r>
              <a:rPr lang="fr-FR" b="1" dirty="0" smtClean="0">
                <a:solidFill>
                  <a:schemeClr val="tx1"/>
                </a:solidFill>
              </a:rPr>
              <a:t> den Schlamm.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7504" y="3861048"/>
            <a:ext cx="936104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Wasser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68344" y="3789040"/>
            <a:ext cx="1152128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Schlamm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1" grpId="1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699</Words>
  <Application>Microsoft Office PowerPoint</Application>
  <PresentationFormat>Affichage à l'écran (4:3)</PresentationFormat>
  <Paragraphs>112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La station d’épuration  die Kläranlage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marie-antoinette</dc:creator>
  <cp:lastModifiedBy>marie-antoinette</cp:lastModifiedBy>
  <cp:revision>66</cp:revision>
  <dcterms:created xsi:type="dcterms:W3CDTF">2015-10-16T10:57:43Z</dcterms:created>
  <dcterms:modified xsi:type="dcterms:W3CDTF">2015-11-10T19:41:11Z</dcterms:modified>
</cp:coreProperties>
</file>